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324" r:id="rId2"/>
    <p:sldId id="517" r:id="rId3"/>
    <p:sldId id="510" r:id="rId4"/>
    <p:sldId id="506" r:id="rId5"/>
    <p:sldId id="376" r:id="rId6"/>
  </p:sldIdLst>
  <p:sldSz cx="9144000" cy="6858000" type="screen4x3"/>
  <p:notesSz cx="6858000" cy="9144000"/>
  <p:defaultTextStyle>
    <a:defPPr>
      <a:defRPr lang="es-E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ECF6"/>
    <a:srgbClr val="AEC2E3"/>
    <a:srgbClr val="B625D2"/>
    <a:srgbClr val="F0156A"/>
    <a:srgbClr val="FBBDEA"/>
    <a:srgbClr val="88E1D9"/>
    <a:srgbClr val="C3EDE8"/>
    <a:srgbClr val="8AD7E0"/>
    <a:srgbClr val="9DF1FB"/>
    <a:srgbClr val="56F26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4" autoAdjust="0"/>
    <p:restoredTop sz="77838" autoAdjust="0"/>
  </p:normalViewPr>
  <p:slideViewPr>
    <p:cSldViewPr snapToGrid="0" snapToObjects="1" showGuides="1">
      <p:cViewPr>
        <p:scale>
          <a:sx n="68" d="100"/>
          <a:sy n="68" d="100"/>
        </p:scale>
        <p:origin x="-1536" y="-80"/>
      </p:cViewPr>
      <p:guideLst>
        <p:guide orient="horz"/>
        <p:guide pos="5759"/>
      </p:guideLst>
    </p:cSldViewPr>
  </p:slideViewPr>
  <p:outlineViewPr>
    <p:cViewPr>
      <p:scale>
        <a:sx n="33" d="100"/>
        <a:sy n="33" d="100"/>
      </p:scale>
      <p:origin x="0" y="3136"/>
    </p:cViewPr>
  </p:outlineViewPr>
  <p:notesTextViewPr>
    <p:cViewPr>
      <p:scale>
        <a:sx n="100" d="100"/>
        <a:sy n="100" d="100"/>
      </p:scale>
      <p:origin x="0" y="224"/>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interSettings" Target="printerSettings/printerSettings1.bin"/><Relationship Id="rId9" Type="http://schemas.openxmlformats.org/officeDocument/2006/relationships/presProps" Target="presProps.xml"/><Relationship Id="rId1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73217D-9F3E-CB44-970C-8CD0062B2D7C}" type="doc">
      <dgm:prSet loTypeId="urn:microsoft.com/office/officeart/2005/8/layout/radial6" loCatId="" qsTypeId="urn:microsoft.com/office/officeart/2005/8/quickstyle/simple4" qsCatId="simple" csTypeId="urn:microsoft.com/office/officeart/2005/8/colors/accent1_2" csCatId="accent1" phldr="1"/>
      <dgm:spPr/>
      <dgm:t>
        <a:bodyPr/>
        <a:lstStyle/>
        <a:p>
          <a:endParaRPr lang="en-GB"/>
        </a:p>
      </dgm:t>
    </dgm:pt>
    <dgm:pt modelId="{A7B18962-AA59-8A44-B9F3-DE11BD57C266}">
      <dgm:prSet phldrT="[Texto]" custT="1"/>
      <dgm:spPr>
        <a:solidFill>
          <a:srgbClr val="FFFFC9"/>
        </a:solidFill>
        <a:scene3d>
          <a:camera prst="orthographicFront"/>
          <a:lightRig rig="threePt" dir="t"/>
        </a:scene3d>
        <a:sp3d>
          <a:bevelT/>
        </a:sp3d>
      </dgm:spPr>
      <dgm:t>
        <a:bodyPr/>
        <a:lstStyle/>
        <a:p>
          <a:r>
            <a:rPr lang="en-GB" sz="2400" b="1" dirty="0" smtClean="0">
              <a:solidFill>
                <a:schemeClr val="tx1"/>
              </a:solidFill>
            </a:rPr>
            <a:t>QUACK</a:t>
          </a:r>
          <a:endParaRPr lang="en-GB" sz="2400" b="1" dirty="0">
            <a:solidFill>
              <a:schemeClr val="tx1"/>
            </a:solidFill>
          </a:endParaRPr>
        </a:p>
      </dgm:t>
    </dgm:pt>
    <dgm:pt modelId="{15B76EAD-BB72-B04B-AA3A-60FD9EF5E322}" type="parTrans" cxnId="{141E3754-5157-644F-8CC6-AA389747961C}">
      <dgm:prSet/>
      <dgm:spPr/>
      <dgm:t>
        <a:bodyPr/>
        <a:lstStyle/>
        <a:p>
          <a:endParaRPr lang="en-GB" sz="1800">
            <a:solidFill>
              <a:schemeClr val="tx1"/>
            </a:solidFill>
          </a:endParaRPr>
        </a:p>
      </dgm:t>
    </dgm:pt>
    <dgm:pt modelId="{09585641-1E42-B143-A0FD-109C038DAD88}" type="sibTrans" cxnId="{141E3754-5157-644F-8CC6-AA389747961C}">
      <dgm:prSet/>
      <dgm:spPr/>
      <dgm:t>
        <a:bodyPr/>
        <a:lstStyle/>
        <a:p>
          <a:endParaRPr lang="en-GB" sz="1800">
            <a:solidFill>
              <a:schemeClr val="tx1"/>
            </a:solidFill>
          </a:endParaRPr>
        </a:p>
      </dgm:t>
    </dgm:pt>
    <dgm:pt modelId="{9CCD4519-D1D1-C04C-9913-0A15D0DB3974}">
      <dgm:prSet phldrT="[Texto]" custT="1"/>
      <dgm:spPr>
        <a:solidFill>
          <a:srgbClr val="0000FF"/>
        </a:solidFill>
        <a:scene3d>
          <a:camera prst="orthographicFront"/>
          <a:lightRig rig="threePt" dir="t"/>
        </a:scene3d>
        <a:sp3d>
          <a:bevelT/>
        </a:sp3d>
      </dgm:spPr>
      <dgm:t>
        <a:bodyPr/>
        <a:lstStyle/>
        <a:p>
          <a:r>
            <a:rPr lang="en-GB" sz="1600" b="1" dirty="0" smtClean="0">
              <a:solidFill>
                <a:schemeClr val="bg1"/>
              </a:solidFill>
              <a:latin typeface="+mn-lt"/>
              <a:ea typeface="+mn-ea"/>
              <a:cs typeface="+mn-cs"/>
            </a:rPr>
            <a:t>Known genes</a:t>
          </a:r>
          <a:endParaRPr lang="en-GB" sz="1600" dirty="0">
            <a:solidFill>
              <a:schemeClr val="bg1"/>
            </a:solidFill>
          </a:endParaRPr>
        </a:p>
      </dgm:t>
    </dgm:pt>
    <dgm:pt modelId="{298EAAF0-3EB1-4E42-9D1B-F29D244EF802}" type="parTrans" cxnId="{E56E841B-5762-454B-B107-8634148D43B8}">
      <dgm:prSet custT="1"/>
      <dgm:spPr>
        <a:scene3d>
          <a:camera prst="orthographicFront"/>
          <a:lightRig rig="threePt" dir="t"/>
        </a:scene3d>
        <a:sp3d>
          <a:bevelT/>
        </a:sp3d>
      </dgm:spPr>
      <dgm:t>
        <a:bodyPr/>
        <a:lstStyle/>
        <a:p>
          <a:endParaRPr lang="en-GB" sz="1800">
            <a:solidFill>
              <a:schemeClr val="tx1"/>
            </a:solidFill>
          </a:endParaRPr>
        </a:p>
      </dgm:t>
    </dgm:pt>
    <dgm:pt modelId="{CF82D514-F404-784E-B3C5-84996B97A7A7}" type="sibTrans" cxnId="{E56E841B-5762-454B-B107-8634148D43B8}">
      <dgm:prSet/>
      <dgm:spPr/>
      <dgm:t>
        <a:bodyPr/>
        <a:lstStyle/>
        <a:p>
          <a:endParaRPr lang="en-GB" sz="1800">
            <a:solidFill>
              <a:schemeClr val="tx1"/>
            </a:solidFill>
          </a:endParaRPr>
        </a:p>
      </dgm:t>
    </dgm:pt>
    <dgm:pt modelId="{7F6006B6-42E5-2C47-9752-D72E0DA05076}">
      <dgm:prSet phldrT="[Texto]" custT="1"/>
      <dgm:spPr>
        <a:solidFill>
          <a:schemeClr val="accent5">
            <a:lumMod val="40000"/>
            <a:lumOff val="60000"/>
          </a:schemeClr>
        </a:solidFill>
        <a:scene3d>
          <a:camera prst="orthographicFront"/>
          <a:lightRig rig="threePt" dir="t"/>
        </a:scene3d>
        <a:sp3d>
          <a:bevelT/>
        </a:sp3d>
      </dgm:spPr>
      <dgm:t>
        <a:bodyPr/>
        <a:lstStyle/>
        <a:p>
          <a:r>
            <a:rPr lang="en-GB" sz="1600" b="1" dirty="0" smtClean="0">
              <a:solidFill>
                <a:schemeClr val="tx1"/>
              </a:solidFill>
            </a:rPr>
            <a:t>Pathways/Genes hash</a:t>
          </a:r>
          <a:endParaRPr lang="en-GB" sz="1600" b="1" dirty="0" smtClean="0">
            <a:solidFill>
              <a:schemeClr val="tx1"/>
            </a:solidFill>
            <a:latin typeface="+mn-lt"/>
            <a:ea typeface="+mn-ea"/>
            <a:cs typeface="+mn-cs"/>
          </a:endParaRPr>
        </a:p>
      </dgm:t>
    </dgm:pt>
    <dgm:pt modelId="{6D9CB73D-C980-A940-908D-43A53429EB52}" type="parTrans" cxnId="{E1C4CB0D-C9DA-3C41-90A1-3684E52913F3}">
      <dgm:prSet custT="1"/>
      <dgm:spPr>
        <a:scene3d>
          <a:camera prst="orthographicFront"/>
          <a:lightRig rig="threePt" dir="t"/>
        </a:scene3d>
        <a:sp3d>
          <a:bevelT/>
        </a:sp3d>
      </dgm:spPr>
      <dgm:t>
        <a:bodyPr/>
        <a:lstStyle/>
        <a:p>
          <a:endParaRPr lang="en-GB" sz="1800">
            <a:solidFill>
              <a:schemeClr val="tx1"/>
            </a:solidFill>
          </a:endParaRPr>
        </a:p>
      </dgm:t>
    </dgm:pt>
    <dgm:pt modelId="{6BF1E679-4106-A54B-8971-86E9D195E54E}" type="sibTrans" cxnId="{E1C4CB0D-C9DA-3C41-90A1-3684E52913F3}">
      <dgm:prSet/>
      <dgm:spPr/>
      <dgm:t>
        <a:bodyPr/>
        <a:lstStyle/>
        <a:p>
          <a:endParaRPr lang="en-GB" sz="1800">
            <a:solidFill>
              <a:schemeClr val="tx1"/>
            </a:solidFill>
          </a:endParaRPr>
        </a:p>
      </dgm:t>
    </dgm:pt>
    <dgm:pt modelId="{3E9FB670-4085-9341-B5B4-BDDA9FB42D94}">
      <dgm:prSet phldrT="[Texto]" custT="1"/>
      <dgm:spPr>
        <a:solidFill>
          <a:schemeClr val="accent5">
            <a:lumMod val="20000"/>
            <a:lumOff val="80000"/>
          </a:schemeClr>
        </a:solidFill>
        <a:scene3d>
          <a:camera prst="orthographicFront"/>
          <a:lightRig rig="threePt" dir="t"/>
        </a:scene3d>
        <a:sp3d>
          <a:bevelT/>
        </a:sp3d>
      </dgm:spPr>
      <dgm:t>
        <a:bodyPr/>
        <a:lstStyle/>
        <a:p>
          <a:r>
            <a:rPr lang="en-GB" sz="1600" b="1" dirty="0" smtClean="0">
              <a:solidFill>
                <a:schemeClr val="tx1"/>
              </a:solidFill>
            </a:rPr>
            <a:t>Network</a:t>
          </a:r>
          <a:endParaRPr lang="en-GB" sz="1600" b="1" dirty="0">
            <a:solidFill>
              <a:schemeClr val="tx1"/>
            </a:solidFill>
          </a:endParaRPr>
        </a:p>
      </dgm:t>
    </dgm:pt>
    <dgm:pt modelId="{7F5FCF2D-09DD-9A44-AD56-C5E724126A10}" type="parTrans" cxnId="{F57B3DD7-A8E2-E64A-92FF-64A743D89A16}">
      <dgm:prSet custT="1"/>
      <dgm:spPr>
        <a:scene3d>
          <a:camera prst="orthographicFront"/>
          <a:lightRig rig="threePt" dir="t"/>
        </a:scene3d>
        <a:sp3d>
          <a:bevelT/>
        </a:sp3d>
      </dgm:spPr>
      <dgm:t>
        <a:bodyPr/>
        <a:lstStyle/>
        <a:p>
          <a:endParaRPr lang="en-GB" sz="1800">
            <a:solidFill>
              <a:schemeClr val="tx1"/>
            </a:solidFill>
          </a:endParaRPr>
        </a:p>
      </dgm:t>
    </dgm:pt>
    <dgm:pt modelId="{9618879F-3A48-7143-9A6E-82C01591E5C4}" type="sibTrans" cxnId="{F57B3DD7-A8E2-E64A-92FF-64A743D89A16}">
      <dgm:prSet/>
      <dgm:spPr/>
      <dgm:t>
        <a:bodyPr/>
        <a:lstStyle/>
        <a:p>
          <a:endParaRPr lang="en-GB" sz="1800">
            <a:solidFill>
              <a:schemeClr val="tx1"/>
            </a:solidFill>
          </a:endParaRPr>
        </a:p>
      </dgm:t>
    </dgm:pt>
    <dgm:pt modelId="{79D768C8-EC92-6F42-8C9F-C702A38C308A}">
      <dgm:prSet phldrT="[Texto]" custScaleX="112687" custScaleY="82464" custLinFactNeighborX="-5260" custLinFactNeighborY="-1354"/>
      <dgm:spPr>
        <a:solidFill>
          <a:srgbClr val="FFFFC9"/>
        </a:solidFill>
        <a:scene3d>
          <a:camera prst="orthographicFront"/>
          <a:lightRig rig="threePt" dir="t"/>
        </a:scene3d>
        <a:sp3d>
          <a:bevelT/>
        </a:sp3d>
      </dgm:spPr>
    </dgm:pt>
    <dgm:pt modelId="{11B47D9F-3856-6841-A005-2E68B108B283}" type="parTrans" cxnId="{5EC19D42-2032-F545-B14C-9DC4BACED5C4}">
      <dgm:prSet/>
      <dgm:spPr/>
      <dgm:t>
        <a:bodyPr/>
        <a:lstStyle/>
        <a:p>
          <a:endParaRPr lang="en-GB"/>
        </a:p>
      </dgm:t>
    </dgm:pt>
    <dgm:pt modelId="{354FC6C5-0481-6447-8C14-6FEA42B19A97}" type="sibTrans" cxnId="{5EC19D42-2032-F545-B14C-9DC4BACED5C4}">
      <dgm:prSet/>
      <dgm:spPr/>
      <dgm:t>
        <a:bodyPr/>
        <a:lstStyle/>
        <a:p>
          <a:endParaRPr lang="en-GB"/>
        </a:p>
      </dgm:t>
    </dgm:pt>
    <dgm:pt modelId="{3EF567DB-0C93-7E4A-A333-899F7E2B7412}" type="pres">
      <dgm:prSet presAssocID="{9F73217D-9F3E-CB44-970C-8CD0062B2D7C}" presName="Name0" presStyleCnt="0">
        <dgm:presLayoutVars>
          <dgm:chMax val="1"/>
          <dgm:dir/>
          <dgm:animLvl val="ctr"/>
          <dgm:resizeHandles val="exact"/>
        </dgm:presLayoutVars>
      </dgm:prSet>
      <dgm:spPr/>
      <dgm:t>
        <a:bodyPr/>
        <a:lstStyle/>
        <a:p>
          <a:endParaRPr lang="en-GB"/>
        </a:p>
      </dgm:t>
    </dgm:pt>
    <dgm:pt modelId="{2546DD4C-B3BB-AF46-80EF-E2CE7900BB4E}" type="pres">
      <dgm:prSet presAssocID="{A7B18962-AA59-8A44-B9F3-DE11BD57C266}" presName="centerShape" presStyleLbl="node0" presStyleIdx="0" presStyleCnt="1" custScaleX="112687" custScaleY="82464" custLinFactNeighborX="-3222" custLinFactNeighborY="7369"/>
      <dgm:spPr/>
      <dgm:t>
        <a:bodyPr/>
        <a:lstStyle/>
        <a:p>
          <a:endParaRPr lang="en-GB"/>
        </a:p>
      </dgm:t>
    </dgm:pt>
    <dgm:pt modelId="{B6B87592-FB51-6E41-8A5B-D1E825FBC2BE}" type="pres">
      <dgm:prSet presAssocID="{9CCD4519-D1D1-C04C-9913-0A15D0DB3974}" presName="node" presStyleLbl="node1" presStyleIdx="0" presStyleCnt="3" custScaleX="136204" custScaleY="112130" custRadScaleRad="98304" custRadScaleInc="-9659">
        <dgm:presLayoutVars>
          <dgm:bulletEnabled val="1"/>
        </dgm:presLayoutVars>
      </dgm:prSet>
      <dgm:spPr/>
      <dgm:t>
        <a:bodyPr/>
        <a:lstStyle/>
        <a:p>
          <a:endParaRPr lang="en-GB"/>
        </a:p>
      </dgm:t>
    </dgm:pt>
    <dgm:pt modelId="{90BE877C-D981-004E-B80C-CB51A897EBE0}" type="pres">
      <dgm:prSet presAssocID="{9CCD4519-D1D1-C04C-9913-0A15D0DB3974}" presName="dummy" presStyleCnt="0"/>
      <dgm:spPr/>
    </dgm:pt>
    <dgm:pt modelId="{4D3BFE6E-5B83-694B-8EDC-ECA077843A1E}" type="pres">
      <dgm:prSet presAssocID="{CF82D514-F404-784E-B3C5-84996B97A7A7}" presName="sibTrans" presStyleLbl="sibTrans2D1" presStyleIdx="0" presStyleCnt="3"/>
      <dgm:spPr/>
      <dgm:t>
        <a:bodyPr/>
        <a:lstStyle/>
        <a:p>
          <a:endParaRPr lang="en-GB"/>
        </a:p>
      </dgm:t>
    </dgm:pt>
    <dgm:pt modelId="{3004E5C3-29D3-EA44-A8D1-5C784F5BC482}" type="pres">
      <dgm:prSet presAssocID="{7F6006B6-42E5-2C47-9752-D72E0DA05076}" presName="node" presStyleLbl="node1" presStyleIdx="1" presStyleCnt="3" custScaleX="147525" custScaleY="124704" custRadScaleRad="108636" custRadScaleInc="-78488">
        <dgm:presLayoutVars>
          <dgm:bulletEnabled val="1"/>
        </dgm:presLayoutVars>
      </dgm:prSet>
      <dgm:spPr/>
      <dgm:t>
        <a:bodyPr/>
        <a:lstStyle/>
        <a:p>
          <a:endParaRPr lang="en-GB"/>
        </a:p>
      </dgm:t>
    </dgm:pt>
    <dgm:pt modelId="{A99F0E68-6EAB-964B-B9AA-EB514B54239D}" type="pres">
      <dgm:prSet presAssocID="{7F6006B6-42E5-2C47-9752-D72E0DA05076}" presName="dummy" presStyleCnt="0"/>
      <dgm:spPr/>
    </dgm:pt>
    <dgm:pt modelId="{3D6D582F-1D4E-584E-8E61-FE50DFF946A1}" type="pres">
      <dgm:prSet presAssocID="{6BF1E679-4106-A54B-8971-86E9D195E54E}" presName="sibTrans" presStyleLbl="sibTrans2D1" presStyleIdx="1" presStyleCnt="3"/>
      <dgm:spPr/>
      <dgm:t>
        <a:bodyPr/>
        <a:lstStyle/>
        <a:p>
          <a:endParaRPr lang="en-GB"/>
        </a:p>
      </dgm:t>
    </dgm:pt>
    <dgm:pt modelId="{C39A54A9-E8DA-7C4B-A54A-1D6F42A481D8}" type="pres">
      <dgm:prSet presAssocID="{3E9FB670-4085-9341-B5B4-BDDA9FB42D94}" presName="node" presStyleLbl="node1" presStyleIdx="2" presStyleCnt="3" custScaleX="129073" custScaleY="110412" custRadScaleRad="112233" custRadScaleInc="58781">
        <dgm:presLayoutVars>
          <dgm:bulletEnabled val="1"/>
        </dgm:presLayoutVars>
      </dgm:prSet>
      <dgm:spPr/>
      <dgm:t>
        <a:bodyPr/>
        <a:lstStyle/>
        <a:p>
          <a:endParaRPr lang="en-GB"/>
        </a:p>
      </dgm:t>
    </dgm:pt>
    <dgm:pt modelId="{9B7366D4-0331-EC46-86BD-F551E52EBC3D}" type="pres">
      <dgm:prSet presAssocID="{3E9FB670-4085-9341-B5B4-BDDA9FB42D94}" presName="dummy" presStyleCnt="0"/>
      <dgm:spPr/>
    </dgm:pt>
    <dgm:pt modelId="{6DD3BA92-3996-F94E-8720-C4A9C33C0BA8}" type="pres">
      <dgm:prSet presAssocID="{9618879F-3A48-7143-9A6E-82C01591E5C4}" presName="sibTrans" presStyleLbl="sibTrans2D1" presStyleIdx="2" presStyleCnt="3"/>
      <dgm:spPr/>
      <dgm:t>
        <a:bodyPr/>
        <a:lstStyle/>
        <a:p>
          <a:endParaRPr lang="en-GB"/>
        </a:p>
      </dgm:t>
    </dgm:pt>
  </dgm:ptLst>
  <dgm:cxnLst>
    <dgm:cxn modelId="{2B0E8B07-E3BB-4241-8FAD-DE609CB9FC2E}" type="presOf" srcId="{9CCD4519-D1D1-C04C-9913-0A15D0DB3974}" destId="{B6B87592-FB51-6E41-8A5B-D1E825FBC2BE}" srcOrd="0" destOrd="0" presId="urn:microsoft.com/office/officeart/2005/8/layout/radial6"/>
    <dgm:cxn modelId="{F57B3DD7-A8E2-E64A-92FF-64A743D89A16}" srcId="{A7B18962-AA59-8A44-B9F3-DE11BD57C266}" destId="{3E9FB670-4085-9341-B5B4-BDDA9FB42D94}" srcOrd="2" destOrd="0" parTransId="{7F5FCF2D-09DD-9A44-AD56-C5E724126A10}" sibTransId="{9618879F-3A48-7143-9A6E-82C01591E5C4}"/>
    <dgm:cxn modelId="{AC743099-736C-A241-BAA1-C137FA753FB4}" type="presOf" srcId="{CF82D514-F404-784E-B3C5-84996B97A7A7}" destId="{4D3BFE6E-5B83-694B-8EDC-ECA077843A1E}" srcOrd="0" destOrd="0" presId="urn:microsoft.com/office/officeart/2005/8/layout/radial6"/>
    <dgm:cxn modelId="{E56E841B-5762-454B-B107-8634148D43B8}" srcId="{A7B18962-AA59-8A44-B9F3-DE11BD57C266}" destId="{9CCD4519-D1D1-C04C-9913-0A15D0DB3974}" srcOrd="0" destOrd="0" parTransId="{298EAAF0-3EB1-4E42-9D1B-F29D244EF802}" sibTransId="{CF82D514-F404-784E-B3C5-84996B97A7A7}"/>
    <dgm:cxn modelId="{E1C4CB0D-C9DA-3C41-90A1-3684E52913F3}" srcId="{A7B18962-AA59-8A44-B9F3-DE11BD57C266}" destId="{7F6006B6-42E5-2C47-9752-D72E0DA05076}" srcOrd="1" destOrd="0" parTransId="{6D9CB73D-C980-A940-908D-43A53429EB52}" sibTransId="{6BF1E679-4106-A54B-8971-86E9D195E54E}"/>
    <dgm:cxn modelId="{15D054CF-1FDD-5647-87E8-30125C458B19}" type="presOf" srcId="{9618879F-3A48-7143-9A6E-82C01591E5C4}" destId="{6DD3BA92-3996-F94E-8720-C4A9C33C0BA8}" srcOrd="0" destOrd="0" presId="urn:microsoft.com/office/officeart/2005/8/layout/radial6"/>
    <dgm:cxn modelId="{141E3754-5157-644F-8CC6-AA389747961C}" srcId="{9F73217D-9F3E-CB44-970C-8CD0062B2D7C}" destId="{A7B18962-AA59-8A44-B9F3-DE11BD57C266}" srcOrd="0" destOrd="0" parTransId="{15B76EAD-BB72-B04B-AA3A-60FD9EF5E322}" sibTransId="{09585641-1E42-B143-A0FD-109C038DAD88}"/>
    <dgm:cxn modelId="{2A0AA9B9-BD7D-A746-B2EE-CDAD25125DF8}" type="presOf" srcId="{3E9FB670-4085-9341-B5B4-BDDA9FB42D94}" destId="{C39A54A9-E8DA-7C4B-A54A-1D6F42A481D8}" srcOrd="0" destOrd="0" presId="urn:microsoft.com/office/officeart/2005/8/layout/radial6"/>
    <dgm:cxn modelId="{4802F22E-E8A9-1345-BAA1-12B5C059B351}" type="presOf" srcId="{7F6006B6-42E5-2C47-9752-D72E0DA05076}" destId="{3004E5C3-29D3-EA44-A8D1-5C784F5BC482}" srcOrd="0" destOrd="0" presId="urn:microsoft.com/office/officeart/2005/8/layout/radial6"/>
    <dgm:cxn modelId="{5EC19D42-2032-F545-B14C-9DC4BACED5C4}" srcId="{9F73217D-9F3E-CB44-970C-8CD0062B2D7C}" destId="{79D768C8-EC92-6F42-8C9F-C702A38C308A}" srcOrd="1" destOrd="0" parTransId="{11B47D9F-3856-6841-A005-2E68B108B283}" sibTransId="{354FC6C5-0481-6447-8C14-6FEA42B19A97}"/>
    <dgm:cxn modelId="{5542FBDB-90AD-1440-940A-45F69FC9B53C}" type="presOf" srcId="{A7B18962-AA59-8A44-B9F3-DE11BD57C266}" destId="{2546DD4C-B3BB-AF46-80EF-E2CE7900BB4E}" srcOrd="0" destOrd="0" presId="urn:microsoft.com/office/officeart/2005/8/layout/radial6"/>
    <dgm:cxn modelId="{E7085D3B-9583-E34B-BF2C-E8C2B0E47678}" type="presOf" srcId="{6BF1E679-4106-A54B-8971-86E9D195E54E}" destId="{3D6D582F-1D4E-584E-8E61-FE50DFF946A1}" srcOrd="0" destOrd="0" presId="urn:microsoft.com/office/officeart/2005/8/layout/radial6"/>
    <dgm:cxn modelId="{0AADE438-E6B0-3442-BB4A-7BD675A74948}" type="presOf" srcId="{9F73217D-9F3E-CB44-970C-8CD0062B2D7C}" destId="{3EF567DB-0C93-7E4A-A333-899F7E2B7412}" srcOrd="0" destOrd="0" presId="urn:microsoft.com/office/officeart/2005/8/layout/radial6"/>
    <dgm:cxn modelId="{5722E97D-6851-E44C-A837-50A725EA2F48}" type="presParOf" srcId="{3EF567DB-0C93-7E4A-A333-899F7E2B7412}" destId="{2546DD4C-B3BB-AF46-80EF-E2CE7900BB4E}" srcOrd="0" destOrd="0" presId="urn:microsoft.com/office/officeart/2005/8/layout/radial6"/>
    <dgm:cxn modelId="{4E90720D-BC8D-1345-85D8-F65E0B35E972}" type="presParOf" srcId="{3EF567DB-0C93-7E4A-A333-899F7E2B7412}" destId="{B6B87592-FB51-6E41-8A5B-D1E825FBC2BE}" srcOrd="1" destOrd="0" presId="urn:microsoft.com/office/officeart/2005/8/layout/radial6"/>
    <dgm:cxn modelId="{137AC102-292F-134F-A6BD-AED0E89DC493}" type="presParOf" srcId="{3EF567DB-0C93-7E4A-A333-899F7E2B7412}" destId="{90BE877C-D981-004E-B80C-CB51A897EBE0}" srcOrd="2" destOrd="0" presId="urn:microsoft.com/office/officeart/2005/8/layout/radial6"/>
    <dgm:cxn modelId="{61096F8F-DE2B-DB49-9907-6B01EA85C1D8}" type="presParOf" srcId="{3EF567DB-0C93-7E4A-A333-899F7E2B7412}" destId="{4D3BFE6E-5B83-694B-8EDC-ECA077843A1E}" srcOrd="3" destOrd="0" presId="urn:microsoft.com/office/officeart/2005/8/layout/radial6"/>
    <dgm:cxn modelId="{8898805F-B0EB-814C-AF33-2E056F7FA8ED}" type="presParOf" srcId="{3EF567DB-0C93-7E4A-A333-899F7E2B7412}" destId="{3004E5C3-29D3-EA44-A8D1-5C784F5BC482}" srcOrd="4" destOrd="0" presId="urn:microsoft.com/office/officeart/2005/8/layout/radial6"/>
    <dgm:cxn modelId="{80515099-06DD-2543-BA94-F84C51EDAB38}" type="presParOf" srcId="{3EF567DB-0C93-7E4A-A333-899F7E2B7412}" destId="{A99F0E68-6EAB-964B-B9AA-EB514B54239D}" srcOrd="5" destOrd="0" presId="urn:microsoft.com/office/officeart/2005/8/layout/radial6"/>
    <dgm:cxn modelId="{82C66E78-A171-5743-8DED-B52BCA7D4CFA}" type="presParOf" srcId="{3EF567DB-0C93-7E4A-A333-899F7E2B7412}" destId="{3D6D582F-1D4E-584E-8E61-FE50DFF946A1}" srcOrd="6" destOrd="0" presId="urn:microsoft.com/office/officeart/2005/8/layout/radial6"/>
    <dgm:cxn modelId="{191F83E7-CE74-7A45-9887-6BF7191A10AC}" type="presParOf" srcId="{3EF567DB-0C93-7E4A-A333-899F7E2B7412}" destId="{C39A54A9-E8DA-7C4B-A54A-1D6F42A481D8}" srcOrd="7" destOrd="0" presId="urn:microsoft.com/office/officeart/2005/8/layout/radial6"/>
    <dgm:cxn modelId="{8AF8BAA8-EA82-3547-B808-A205851A2543}" type="presParOf" srcId="{3EF567DB-0C93-7E4A-A333-899F7E2B7412}" destId="{9B7366D4-0331-EC46-86BD-F551E52EBC3D}" srcOrd="8" destOrd="0" presId="urn:microsoft.com/office/officeart/2005/8/layout/radial6"/>
    <dgm:cxn modelId="{26964465-25F3-744B-B6CD-556972D55FE9}" type="presParOf" srcId="{3EF567DB-0C93-7E4A-A333-899F7E2B7412}" destId="{6DD3BA92-3996-F94E-8720-C4A9C33C0BA8}" srcOrd="9"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D3BA92-3996-F94E-8720-C4A9C33C0BA8}">
      <dsp:nvSpPr>
        <dsp:cNvPr id="0" name=""/>
        <dsp:cNvSpPr/>
      </dsp:nvSpPr>
      <dsp:spPr>
        <a:xfrm>
          <a:off x="530366" y="460768"/>
          <a:ext cx="2737203" cy="2737203"/>
        </a:xfrm>
        <a:prstGeom prst="blockArc">
          <a:avLst>
            <a:gd name="adj1" fmla="val 10424115"/>
            <a:gd name="adj2" fmla="val 16388745"/>
            <a:gd name="adj3" fmla="val 4641"/>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D6D582F-1D4E-584E-8E61-FE50DFF946A1}">
      <dsp:nvSpPr>
        <dsp:cNvPr id="0" name=""/>
        <dsp:cNvSpPr/>
      </dsp:nvSpPr>
      <dsp:spPr>
        <a:xfrm>
          <a:off x="534788" y="366168"/>
          <a:ext cx="3013275" cy="3013275"/>
        </a:xfrm>
        <a:prstGeom prst="blockArc">
          <a:avLst>
            <a:gd name="adj1" fmla="val 21361026"/>
            <a:gd name="adj2" fmla="val 10561026"/>
            <a:gd name="adj3" fmla="val 421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D3BFE6E-5B83-694B-8EDC-ECA077843A1E}">
      <dsp:nvSpPr>
        <dsp:cNvPr id="0" name=""/>
        <dsp:cNvSpPr/>
      </dsp:nvSpPr>
      <dsp:spPr>
        <a:xfrm>
          <a:off x="808066" y="447073"/>
          <a:ext cx="2737203" cy="2737203"/>
        </a:xfrm>
        <a:prstGeom prst="blockArc">
          <a:avLst>
            <a:gd name="adj1" fmla="val 15672468"/>
            <a:gd name="adj2" fmla="val 21483457"/>
            <a:gd name="adj3" fmla="val 4641"/>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546DD4C-B3BB-AF46-80EF-E2CE7900BB4E}">
      <dsp:nvSpPr>
        <dsp:cNvPr id="0" name=""/>
        <dsp:cNvSpPr/>
      </dsp:nvSpPr>
      <dsp:spPr>
        <a:xfrm>
          <a:off x="1264737" y="1483175"/>
          <a:ext cx="1419993" cy="1039146"/>
        </a:xfrm>
        <a:prstGeom prst="ellipse">
          <a:avLst/>
        </a:prstGeom>
        <a:solidFill>
          <a:srgbClr val="FFFFC9"/>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GB" sz="2400" b="1" kern="1200" dirty="0" smtClean="0">
              <a:solidFill>
                <a:schemeClr val="tx1"/>
              </a:solidFill>
            </a:rPr>
            <a:t>QUACK</a:t>
          </a:r>
          <a:endParaRPr lang="en-GB" sz="2400" b="1" kern="1200" dirty="0">
            <a:solidFill>
              <a:schemeClr val="tx1"/>
            </a:solidFill>
          </a:endParaRPr>
        </a:p>
      </dsp:txBody>
      <dsp:txXfrm>
        <a:off x="1472690" y="1635354"/>
        <a:ext cx="1004087" cy="734788"/>
      </dsp:txXfrm>
    </dsp:sp>
    <dsp:sp modelId="{B6B87592-FB51-6E41-8A5B-D1E825FBC2BE}">
      <dsp:nvSpPr>
        <dsp:cNvPr id="0" name=""/>
        <dsp:cNvSpPr/>
      </dsp:nvSpPr>
      <dsp:spPr>
        <a:xfrm>
          <a:off x="1371611" y="-3"/>
          <a:ext cx="1201435" cy="989082"/>
        </a:xfrm>
        <a:prstGeom prst="ellipse">
          <a:avLst/>
        </a:prstGeom>
        <a:solidFill>
          <a:srgbClr val="0000FF"/>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1" kern="1200" dirty="0" smtClean="0">
              <a:solidFill>
                <a:schemeClr val="bg1"/>
              </a:solidFill>
              <a:latin typeface="+mn-lt"/>
              <a:ea typeface="+mn-ea"/>
              <a:cs typeface="+mn-cs"/>
            </a:rPr>
            <a:t>Known genes</a:t>
          </a:r>
          <a:endParaRPr lang="en-GB" sz="1600" kern="1200" dirty="0">
            <a:solidFill>
              <a:schemeClr val="bg1"/>
            </a:solidFill>
          </a:endParaRPr>
        </a:p>
      </dsp:txBody>
      <dsp:txXfrm>
        <a:off x="1547557" y="144845"/>
        <a:ext cx="849543" cy="699386"/>
      </dsp:txXfrm>
    </dsp:sp>
    <dsp:sp modelId="{3004E5C3-29D3-EA44-A8D1-5C784F5BC482}">
      <dsp:nvSpPr>
        <dsp:cNvPr id="0" name=""/>
        <dsp:cNvSpPr/>
      </dsp:nvSpPr>
      <dsp:spPr>
        <a:xfrm>
          <a:off x="2862098" y="1220365"/>
          <a:ext cx="1301296" cy="1099995"/>
        </a:xfrm>
        <a:prstGeom prst="ellipse">
          <a:avLst/>
        </a:prstGeom>
        <a:solidFill>
          <a:schemeClr val="accent5">
            <a:lumMod val="40000"/>
            <a:lumOff val="60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1" kern="1200" dirty="0" smtClean="0">
              <a:solidFill>
                <a:schemeClr val="tx1"/>
              </a:solidFill>
            </a:rPr>
            <a:t>Pathways/Genes hash</a:t>
          </a:r>
          <a:endParaRPr lang="en-GB" sz="1600" b="1" kern="1200" dirty="0" smtClean="0">
            <a:solidFill>
              <a:schemeClr val="tx1"/>
            </a:solidFill>
            <a:latin typeface="+mn-lt"/>
            <a:ea typeface="+mn-ea"/>
            <a:cs typeface="+mn-cs"/>
          </a:endParaRPr>
        </a:p>
      </dsp:txBody>
      <dsp:txXfrm>
        <a:off x="3052668" y="1381456"/>
        <a:ext cx="920156" cy="777813"/>
      </dsp:txXfrm>
    </dsp:sp>
    <dsp:sp modelId="{C39A54A9-E8DA-7C4B-A54A-1D6F42A481D8}">
      <dsp:nvSpPr>
        <dsp:cNvPr id="0" name=""/>
        <dsp:cNvSpPr/>
      </dsp:nvSpPr>
      <dsp:spPr>
        <a:xfrm>
          <a:off x="838" y="1488286"/>
          <a:ext cx="1138533" cy="973927"/>
        </a:xfrm>
        <a:prstGeom prst="ellipse">
          <a:avLst/>
        </a:prstGeom>
        <a:solidFill>
          <a:schemeClr val="accent5">
            <a:lumMod val="20000"/>
            <a:lumOff val="80000"/>
          </a:schemeClr>
        </a:solidFill>
        <a:ln>
          <a:noFill/>
        </a:ln>
        <a:effectLst>
          <a:outerShdw blurRad="40000" dist="23000" dir="5400000" rotWithShape="0">
            <a:srgbClr val="000000">
              <a:alpha val="35000"/>
            </a:srgbClr>
          </a:outerShdw>
        </a:effectLst>
        <a:scene3d>
          <a:camera prst="orthographicFront"/>
          <a:lightRig rig="threePt" dir="t"/>
        </a:scene3d>
        <a:sp3d>
          <a:bevel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b="1" kern="1200" dirty="0" smtClean="0">
              <a:solidFill>
                <a:schemeClr val="tx1"/>
              </a:solidFill>
            </a:rPr>
            <a:t>Network</a:t>
          </a:r>
          <a:endParaRPr lang="en-GB" sz="1600" b="1" kern="1200" dirty="0">
            <a:solidFill>
              <a:schemeClr val="tx1"/>
            </a:solidFill>
          </a:endParaRPr>
        </a:p>
      </dsp:txBody>
      <dsp:txXfrm>
        <a:off x="167572" y="1630914"/>
        <a:ext cx="805065" cy="68867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3FE888-0B09-3A46-9069-6BEE8FB873A1}" type="datetimeFigureOut">
              <a:rPr lang="es-ES" smtClean="0"/>
              <a:t>1/21/19</a:t>
            </a:fld>
            <a:endParaRPr lang="en-GB"/>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GB"/>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F02D084-197F-F34E-AB45-175674D02C51}" type="slidenum">
              <a:rPr lang="en-GB" smtClean="0"/>
              <a:t>‹Nr.›</a:t>
            </a:fld>
            <a:endParaRPr lang="en-GB"/>
          </a:p>
        </p:txBody>
      </p:sp>
    </p:spTree>
    <p:extLst>
      <p:ext uri="{BB962C8B-B14F-4D97-AF65-F5344CB8AC3E}">
        <p14:creationId xmlns:p14="http://schemas.microsoft.com/office/powerpoint/2010/main" val="2212890080"/>
      </p:ext>
    </p:extLst>
  </p:cSld>
  <p:clrMap bg1="lt1" tx1="dk1" bg2="lt2" tx2="dk2" accent1="accent1" accent2="accent2" accent3="accent3" accent4="accent4" accent5="accent5" accent6="accent6" hlink="hlink" folHlink="folHlink"/>
  <p:notesStyle>
    <a:lvl1pPr marL="0" algn="l" defTabSz="457146" rtl="0" eaLnBrk="1" latinLnBrk="0" hangingPunct="1">
      <a:defRPr sz="1200" kern="1200">
        <a:solidFill>
          <a:schemeClr val="tx1"/>
        </a:solidFill>
        <a:latin typeface="+mn-lt"/>
        <a:ea typeface="+mn-ea"/>
        <a:cs typeface="+mn-cs"/>
      </a:defRPr>
    </a:lvl1pPr>
    <a:lvl2pPr marL="457146" algn="l" defTabSz="457146" rtl="0" eaLnBrk="1" latinLnBrk="0" hangingPunct="1">
      <a:defRPr sz="1200" kern="1200">
        <a:solidFill>
          <a:schemeClr val="tx1"/>
        </a:solidFill>
        <a:latin typeface="+mn-lt"/>
        <a:ea typeface="+mn-ea"/>
        <a:cs typeface="+mn-cs"/>
      </a:defRPr>
    </a:lvl2pPr>
    <a:lvl3pPr marL="914293" algn="l" defTabSz="457146" rtl="0" eaLnBrk="1" latinLnBrk="0" hangingPunct="1">
      <a:defRPr sz="1200" kern="1200">
        <a:solidFill>
          <a:schemeClr val="tx1"/>
        </a:solidFill>
        <a:latin typeface="+mn-lt"/>
        <a:ea typeface="+mn-ea"/>
        <a:cs typeface="+mn-cs"/>
      </a:defRPr>
    </a:lvl3pPr>
    <a:lvl4pPr marL="1371440" algn="l" defTabSz="457146" rtl="0" eaLnBrk="1" latinLnBrk="0" hangingPunct="1">
      <a:defRPr sz="1200" kern="1200">
        <a:solidFill>
          <a:schemeClr val="tx1"/>
        </a:solidFill>
        <a:latin typeface="+mn-lt"/>
        <a:ea typeface="+mn-ea"/>
        <a:cs typeface="+mn-cs"/>
      </a:defRPr>
    </a:lvl4pPr>
    <a:lvl5pPr marL="1828586" algn="l" defTabSz="457146" rtl="0" eaLnBrk="1" latinLnBrk="0" hangingPunct="1">
      <a:defRPr sz="1200" kern="1200">
        <a:solidFill>
          <a:schemeClr val="tx1"/>
        </a:solidFill>
        <a:latin typeface="+mn-lt"/>
        <a:ea typeface="+mn-ea"/>
        <a:cs typeface="+mn-cs"/>
      </a:defRPr>
    </a:lvl5pPr>
    <a:lvl6pPr marL="2285733" algn="l" defTabSz="457146" rtl="0" eaLnBrk="1" latinLnBrk="0" hangingPunct="1">
      <a:defRPr sz="1200" kern="1200">
        <a:solidFill>
          <a:schemeClr val="tx1"/>
        </a:solidFill>
        <a:latin typeface="+mn-lt"/>
        <a:ea typeface="+mn-ea"/>
        <a:cs typeface="+mn-cs"/>
      </a:defRPr>
    </a:lvl6pPr>
    <a:lvl7pPr marL="2742879" algn="l" defTabSz="457146" rtl="0" eaLnBrk="1" latinLnBrk="0" hangingPunct="1">
      <a:defRPr sz="1200" kern="1200">
        <a:solidFill>
          <a:schemeClr val="tx1"/>
        </a:solidFill>
        <a:latin typeface="+mn-lt"/>
        <a:ea typeface="+mn-ea"/>
        <a:cs typeface="+mn-cs"/>
      </a:defRPr>
    </a:lvl7pPr>
    <a:lvl8pPr marL="3200026" algn="l" defTabSz="457146" rtl="0" eaLnBrk="1" latinLnBrk="0" hangingPunct="1">
      <a:defRPr sz="1200" kern="1200">
        <a:solidFill>
          <a:schemeClr val="tx1"/>
        </a:solidFill>
        <a:latin typeface="+mn-lt"/>
        <a:ea typeface="+mn-ea"/>
        <a:cs typeface="+mn-cs"/>
      </a:defRPr>
    </a:lvl8pPr>
    <a:lvl9pPr marL="3657172" algn="l" defTabSz="45714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endParaRPr lang="en-GB" dirty="0"/>
          </a:p>
        </p:txBody>
      </p:sp>
      <p:sp>
        <p:nvSpPr>
          <p:cNvPr id="4" name="Marcador de número de diapositiva 3"/>
          <p:cNvSpPr>
            <a:spLocks noGrp="1"/>
          </p:cNvSpPr>
          <p:nvPr>
            <p:ph type="sldNum" sz="quarter" idx="10"/>
          </p:nvPr>
        </p:nvSpPr>
        <p:spPr/>
        <p:txBody>
          <a:bodyPr/>
          <a:lstStyle/>
          <a:p>
            <a:fld id="{9A5C09FE-D1D5-094C-AEC3-A976DC01FA74}" type="slidenum">
              <a:rPr lang="en-GB" smtClean="0"/>
              <a:t>1</a:t>
            </a:fld>
            <a:endParaRPr lang="en-GB"/>
          </a:p>
        </p:txBody>
      </p:sp>
    </p:spTree>
    <p:extLst>
      <p:ext uri="{BB962C8B-B14F-4D97-AF65-F5344CB8AC3E}">
        <p14:creationId xmlns:p14="http://schemas.microsoft.com/office/powerpoint/2010/main" val="260916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18 </a:t>
            </a:r>
            <a:r>
              <a:rPr lang="en-GB" sz="1200" b="0" kern="1200" dirty="0" smtClean="0">
                <a:solidFill>
                  <a:schemeClr val="tx1"/>
                </a:solidFill>
                <a:latin typeface="+mn-lt"/>
                <a:ea typeface="+mn-ea"/>
                <a:cs typeface="+mn-cs"/>
              </a:rPr>
              <a:t>topological properties :</a:t>
            </a:r>
            <a:endParaRPr lang="en-GB" sz="1200" b="0" i="0" u="none" strike="noStrike" kern="1200" baseline="0" dirty="0" smtClean="0">
              <a:solidFill>
                <a:schemeClr val="tx1"/>
              </a:solidFill>
              <a:latin typeface="+mn-lt"/>
              <a:ea typeface="+mn-ea"/>
              <a:cs typeface="+mn-cs"/>
            </a:endParaRP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1. Eigenvector Centrality in the Pathway</a:t>
            </a:r>
          </a:p>
          <a:p>
            <a:r>
              <a:rPr lang="en-GB" sz="1200" b="0" i="0" u="none" strike="noStrike" kern="1200" baseline="0" dirty="0" smtClean="0">
                <a:solidFill>
                  <a:schemeClr val="tx1"/>
                </a:solidFill>
                <a:latin typeface="+mn-lt"/>
                <a:ea typeface="+mn-ea"/>
                <a:cs typeface="+mn-cs"/>
              </a:rPr>
              <a:t>2. Weighted Degree in the Network</a:t>
            </a:r>
          </a:p>
          <a:p>
            <a:r>
              <a:rPr lang="en-GB" sz="1200" b="0" i="0" u="none" strike="noStrike" kern="1200" baseline="0" dirty="0" smtClean="0">
                <a:solidFill>
                  <a:schemeClr val="tx1"/>
                </a:solidFill>
                <a:latin typeface="+mn-lt"/>
                <a:ea typeface="+mn-ea"/>
                <a:cs typeface="+mn-cs"/>
              </a:rPr>
              <a:t>3. Weighted Degree in the Pathway</a:t>
            </a:r>
          </a:p>
          <a:p>
            <a:r>
              <a:rPr lang="en-GB" sz="1200" b="0" i="0" u="none" strike="noStrike" kern="1200" baseline="0" dirty="0" smtClean="0">
                <a:solidFill>
                  <a:schemeClr val="tx1"/>
                </a:solidFill>
                <a:latin typeface="+mn-lt"/>
                <a:ea typeface="+mn-ea"/>
                <a:cs typeface="+mn-cs"/>
              </a:rPr>
              <a:t>4. Ratio of the Weighted Degree in the Pathway to that of the Network</a:t>
            </a:r>
          </a:p>
          <a:p>
            <a:r>
              <a:rPr lang="en-GB" sz="1200" b="0" i="0" u="none" strike="noStrike" kern="1200" baseline="0" dirty="0" smtClean="0">
                <a:solidFill>
                  <a:schemeClr val="tx1"/>
                </a:solidFill>
                <a:latin typeface="+mn-lt"/>
                <a:ea typeface="+mn-ea"/>
                <a:cs typeface="+mn-cs"/>
              </a:rPr>
              <a:t>5. Ratio of the Pathway Degree to that of the Network</a:t>
            </a:r>
          </a:p>
          <a:p>
            <a:r>
              <a:rPr lang="en-GB" sz="1200" b="0" i="0" u="none" strike="noStrike" kern="1200" baseline="0" dirty="0" smtClean="0">
                <a:solidFill>
                  <a:schemeClr val="tx1"/>
                </a:solidFill>
                <a:latin typeface="+mn-lt"/>
                <a:ea typeface="+mn-ea"/>
                <a:cs typeface="+mn-cs"/>
              </a:rPr>
              <a:t>6. Eigenvector Centrality in the Network</a:t>
            </a:r>
          </a:p>
          <a:p>
            <a:r>
              <a:rPr lang="en-GB" sz="1200" b="0" i="0" u="none" strike="noStrike" kern="1200" baseline="0" dirty="0" smtClean="0">
                <a:solidFill>
                  <a:schemeClr val="tx1"/>
                </a:solidFill>
                <a:latin typeface="+mn-lt"/>
                <a:ea typeface="+mn-ea"/>
                <a:cs typeface="+mn-cs"/>
              </a:rPr>
              <a:t>7. Closeness Centrality in the Pathway</a:t>
            </a:r>
          </a:p>
          <a:p>
            <a:r>
              <a:rPr lang="en-GB" sz="1200" b="0" i="0" u="none" strike="noStrike" kern="1200" baseline="0" dirty="0" smtClean="0">
                <a:solidFill>
                  <a:schemeClr val="tx1"/>
                </a:solidFill>
                <a:latin typeface="+mn-lt"/>
                <a:ea typeface="+mn-ea"/>
                <a:cs typeface="+mn-cs"/>
              </a:rPr>
              <a:t>8. Ratio of the Pathway Eigenvector Centrality to that of the Network</a:t>
            </a:r>
          </a:p>
          <a:p>
            <a:r>
              <a:rPr lang="en-GB" sz="1200" b="0" i="0" u="none" strike="noStrike" kern="1200" baseline="0" dirty="0" smtClean="0">
                <a:solidFill>
                  <a:schemeClr val="tx1"/>
                </a:solidFill>
                <a:latin typeface="+mn-lt"/>
                <a:ea typeface="+mn-ea"/>
                <a:cs typeface="+mn-cs"/>
              </a:rPr>
              <a:t>9. Ratio of the Pathway Closeness Centrality to that of the Network</a:t>
            </a:r>
          </a:p>
          <a:p>
            <a:r>
              <a:rPr lang="en-GB" sz="1200" b="0" i="0" u="none" strike="noStrike" kern="1200" baseline="0" dirty="0" smtClean="0">
                <a:solidFill>
                  <a:schemeClr val="tx1"/>
                </a:solidFill>
                <a:latin typeface="+mn-lt"/>
                <a:ea typeface="+mn-ea"/>
                <a:cs typeface="+mn-cs"/>
              </a:rPr>
              <a:t>10. Local Clustering Coefficient in the Network</a:t>
            </a:r>
          </a:p>
          <a:p>
            <a:r>
              <a:rPr lang="en-GB" sz="1200" b="0" i="0" u="none" strike="noStrike" kern="1200" baseline="0" dirty="0" smtClean="0">
                <a:solidFill>
                  <a:schemeClr val="tx1"/>
                </a:solidFill>
                <a:latin typeface="+mn-lt"/>
                <a:ea typeface="+mn-ea"/>
                <a:cs typeface="+mn-cs"/>
              </a:rPr>
              <a:t>11. Degree in the Network</a:t>
            </a:r>
          </a:p>
          <a:p>
            <a:r>
              <a:rPr lang="en-GB" sz="1200" b="0" i="0" u="none" strike="noStrike" kern="1200" baseline="0" dirty="0" smtClean="0">
                <a:solidFill>
                  <a:schemeClr val="tx1"/>
                </a:solidFill>
                <a:latin typeface="+mn-lt"/>
                <a:ea typeface="+mn-ea"/>
                <a:cs typeface="+mn-cs"/>
              </a:rPr>
              <a:t>12. </a:t>
            </a:r>
            <a:r>
              <a:rPr lang="en-GB" sz="1200" b="0" i="0" u="none" strike="noStrike" kern="1200" baseline="0" dirty="0" err="1" smtClean="0">
                <a:solidFill>
                  <a:schemeClr val="tx1"/>
                </a:solidFill>
                <a:latin typeface="+mn-lt"/>
                <a:ea typeface="+mn-ea"/>
                <a:cs typeface="+mn-cs"/>
              </a:rPr>
              <a:t>Betweenness</a:t>
            </a:r>
            <a:r>
              <a:rPr lang="en-GB" sz="1200" b="0" i="0" u="none" strike="noStrike" kern="1200" baseline="0" dirty="0" smtClean="0">
                <a:solidFill>
                  <a:schemeClr val="tx1"/>
                </a:solidFill>
                <a:latin typeface="+mn-lt"/>
                <a:ea typeface="+mn-ea"/>
                <a:cs typeface="+mn-cs"/>
              </a:rPr>
              <a:t> Centrality in the Network</a:t>
            </a:r>
          </a:p>
          <a:p>
            <a:r>
              <a:rPr lang="en-GB" sz="1200" b="0" i="0" u="none" strike="noStrike" kern="1200" baseline="0" dirty="0" smtClean="0">
                <a:solidFill>
                  <a:schemeClr val="tx1"/>
                </a:solidFill>
                <a:latin typeface="+mn-lt"/>
                <a:ea typeface="+mn-ea"/>
                <a:cs typeface="+mn-cs"/>
              </a:rPr>
              <a:t>13. Closeness Centrality in the Network</a:t>
            </a:r>
          </a:p>
          <a:p>
            <a:r>
              <a:rPr lang="en-GB" sz="1200" b="0" i="0" u="none" strike="noStrike" kern="1200" baseline="0" dirty="0" smtClean="0">
                <a:solidFill>
                  <a:schemeClr val="tx1"/>
                </a:solidFill>
                <a:latin typeface="+mn-lt"/>
                <a:ea typeface="+mn-ea"/>
                <a:cs typeface="+mn-cs"/>
              </a:rPr>
              <a:t>14. </a:t>
            </a:r>
            <a:r>
              <a:rPr lang="en-GB" sz="1200" b="0" i="0" u="none" strike="noStrike" kern="1200" baseline="0" dirty="0" err="1" smtClean="0">
                <a:solidFill>
                  <a:schemeClr val="tx1"/>
                </a:solidFill>
                <a:latin typeface="+mn-lt"/>
                <a:ea typeface="+mn-ea"/>
                <a:cs typeface="+mn-cs"/>
              </a:rPr>
              <a:t>Betweenness</a:t>
            </a:r>
            <a:r>
              <a:rPr lang="en-GB" sz="1200" b="0" i="0" u="none" strike="noStrike" kern="1200" baseline="0" dirty="0" smtClean="0">
                <a:solidFill>
                  <a:schemeClr val="tx1"/>
                </a:solidFill>
                <a:latin typeface="+mn-lt"/>
                <a:ea typeface="+mn-ea"/>
                <a:cs typeface="+mn-cs"/>
              </a:rPr>
              <a:t> Centrality in the Pathway</a:t>
            </a:r>
          </a:p>
          <a:p>
            <a:r>
              <a:rPr lang="en-GB" sz="1200" b="0" i="0" u="none" strike="noStrike" kern="1200" baseline="0" dirty="0" smtClean="0">
                <a:solidFill>
                  <a:schemeClr val="tx1"/>
                </a:solidFill>
                <a:latin typeface="+mn-lt"/>
                <a:ea typeface="+mn-ea"/>
                <a:cs typeface="+mn-cs"/>
              </a:rPr>
              <a:t>15. Degree in the Pathway</a:t>
            </a:r>
          </a:p>
          <a:p>
            <a:r>
              <a:rPr lang="en-GB" sz="1200" b="0" i="0" u="none" strike="noStrike" kern="1200" baseline="0" dirty="0" smtClean="0">
                <a:solidFill>
                  <a:schemeClr val="tx1"/>
                </a:solidFill>
                <a:latin typeface="+mn-lt"/>
                <a:ea typeface="+mn-ea"/>
                <a:cs typeface="+mn-cs"/>
              </a:rPr>
              <a:t>16. Local Clustering Coefficient in the Pathway</a:t>
            </a:r>
          </a:p>
          <a:p>
            <a:r>
              <a:rPr lang="en-GB" sz="1200" b="0" i="0" u="none" strike="noStrike" kern="1200" baseline="0" dirty="0" smtClean="0">
                <a:solidFill>
                  <a:schemeClr val="tx1"/>
                </a:solidFill>
                <a:latin typeface="+mn-lt"/>
                <a:ea typeface="+mn-ea"/>
                <a:cs typeface="+mn-cs"/>
              </a:rPr>
              <a:t>17. Ratio of the Pathway Local Clustering Coefficient to that of the Network</a:t>
            </a:r>
          </a:p>
          <a:p>
            <a:r>
              <a:rPr lang="en-GB" sz="1200" b="0" i="0" u="none" strike="noStrike" kern="1200" baseline="0" dirty="0" smtClean="0">
                <a:solidFill>
                  <a:schemeClr val="tx1"/>
                </a:solidFill>
                <a:latin typeface="+mn-lt"/>
                <a:ea typeface="+mn-ea"/>
                <a:cs typeface="+mn-cs"/>
              </a:rPr>
              <a:t>18. Ratio of the Pathway </a:t>
            </a:r>
            <a:r>
              <a:rPr lang="en-GB" sz="1200" b="0" i="0" u="none" strike="noStrike" kern="1200" baseline="0" dirty="0" err="1" smtClean="0">
                <a:solidFill>
                  <a:schemeClr val="tx1"/>
                </a:solidFill>
                <a:latin typeface="+mn-lt"/>
                <a:ea typeface="+mn-ea"/>
                <a:cs typeface="+mn-cs"/>
              </a:rPr>
              <a:t>Betweenness</a:t>
            </a:r>
            <a:r>
              <a:rPr lang="en-GB" sz="1200" b="0" i="0" u="none" strike="noStrike" kern="1200" baseline="0" dirty="0" smtClean="0">
                <a:solidFill>
                  <a:schemeClr val="tx1"/>
                </a:solidFill>
                <a:latin typeface="+mn-lt"/>
                <a:ea typeface="+mn-ea"/>
                <a:cs typeface="+mn-cs"/>
              </a:rPr>
              <a:t> Centrality to that of the Network</a:t>
            </a:r>
          </a:p>
          <a:p>
            <a:endParaRPr lang="en-GB" sz="1200" b="0" i="0" u="none" strike="noStrike" kern="1200" baseline="0" dirty="0" smtClean="0">
              <a:solidFill>
                <a:schemeClr val="tx1"/>
              </a:solidFill>
              <a:latin typeface="+mn-lt"/>
              <a:ea typeface="+mn-ea"/>
              <a:cs typeface="+mn-cs"/>
            </a:endParaRPr>
          </a:p>
          <a:p>
            <a:endParaRPr lang="en-GB" sz="1200" kern="1200" dirty="0" smtClean="0">
              <a:solidFill>
                <a:schemeClr val="tx1"/>
              </a:solidFill>
              <a:latin typeface="+mn-lt"/>
              <a:ea typeface="+mn-ea"/>
              <a:cs typeface="+mn-cs"/>
            </a:endParaRPr>
          </a:p>
          <a:p>
            <a:r>
              <a:rPr lang="en-GB" sz="1200" kern="1200" dirty="0" smtClean="0">
                <a:solidFill>
                  <a:schemeClr val="tx1"/>
                </a:solidFill>
                <a:latin typeface="+mn-lt"/>
                <a:ea typeface="+mn-ea"/>
                <a:cs typeface="+mn-cs"/>
              </a:rPr>
              <a:t>http</a:t>
            </a:r>
            <a:r>
              <a:rPr lang="en-GB" sz="1200" kern="1200" dirty="0" smtClean="0">
                <a:solidFill>
                  <a:schemeClr val="tx1"/>
                </a:solidFill>
                <a:latin typeface="+mn-lt"/>
                <a:ea typeface="+mn-ea"/>
                <a:cs typeface="+mn-cs"/>
              </a:rPr>
              <a:t>://</a:t>
            </a:r>
            <a:r>
              <a:rPr lang="en-GB" sz="1200" kern="1200" dirty="0" err="1" smtClean="0">
                <a:solidFill>
                  <a:schemeClr val="tx1"/>
                </a:solidFill>
                <a:latin typeface="+mn-lt"/>
                <a:ea typeface="+mn-ea"/>
                <a:cs typeface="+mn-cs"/>
              </a:rPr>
              <a:t>lagelab.org</a:t>
            </a:r>
            <a:r>
              <a:rPr lang="en-GB" sz="1200" kern="1200" dirty="0" smtClean="0">
                <a:solidFill>
                  <a:schemeClr val="tx1"/>
                </a:solidFill>
                <a:latin typeface="+mn-lt"/>
                <a:ea typeface="+mn-ea"/>
                <a:cs typeface="+mn-cs"/>
              </a:rPr>
              <a:t>+</a:t>
            </a:r>
          </a:p>
          <a:p>
            <a:endParaRPr lang="en-GB"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latin typeface="+mn-lt"/>
                <a:ea typeface="+mn-ea"/>
                <a:cs typeface="+mn-cs"/>
              </a:rPr>
              <a:t>Building a general classifier to predict pathway membership from networks. a)</a:t>
            </a:r>
            <a:r>
              <a:rPr lang="en-GB" sz="1200" b="0" kern="1200" dirty="0" smtClean="0">
                <a:solidFill>
                  <a:schemeClr val="tx1"/>
                </a:solidFill>
                <a:latin typeface="+mn-lt"/>
                <a:ea typeface="+mn-ea"/>
                <a:cs typeface="+mn-cs"/>
              </a:rPr>
              <a:t> For a given pathway, we measure its topological properties exemplified here with the 21 genes of the AKT pathway in the </a:t>
            </a:r>
            <a:r>
              <a:rPr lang="en-GB" sz="1200" b="0" kern="1200" dirty="0" err="1" smtClean="0">
                <a:solidFill>
                  <a:schemeClr val="tx1"/>
                </a:solidFill>
                <a:latin typeface="+mn-lt"/>
                <a:ea typeface="+mn-ea"/>
                <a:cs typeface="+mn-cs"/>
              </a:rPr>
              <a:t>InWeb</a:t>
            </a:r>
            <a:r>
              <a:rPr lang="en-GB" sz="1200" b="0" kern="1200" dirty="0" smtClean="0">
                <a:solidFill>
                  <a:schemeClr val="tx1"/>
                </a:solidFill>
                <a:latin typeface="+mn-lt"/>
                <a:ea typeface="+mn-ea"/>
                <a:cs typeface="+mn-cs"/>
              </a:rPr>
              <a:t> protein-protein interaction network. In the matrix, the 18 topological properties are shown as columns and the corresponding values for each of the 21 genes in the AKT pathway (black circles) as rows (metric values correspond to </a:t>
            </a:r>
            <a:r>
              <a:rPr lang="en-GB" sz="1200" b="0" kern="1200" dirty="0" err="1" smtClean="0">
                <a:solidFill>
                  <a:schemeClr val="tx1"/>
                </a:solidFill>
                <a:latin typeface="+mn-lt"/>
                <a:ea typeface="+mn-ea"/>
                <a:cs typeface="+mn-cs"/>
              </a:rPr>
              <a:t>colors</a:t>
            </a:r>
            <a:r>
              <a:rPr lang="en-GB" sz="1200" b="0" kern="1200" dirty="0" smtClean="0">
                <a:solidFill>
                  <a:schemeClr val="tx1"/>
                </a:solidFill>
                <a:latin typeface="+mn-lt"/>
                <a:ea typeface="+mn-ea"/>
                <a:cs typeface="+mn-cs"/>
              </a:rPr>
              <a:t> as indicated in the figure legend). One row in this matrix corresponds to one row in the final </a:t>
            </a:r>
            <a:r>
              <a:rPr lang="en-GB" sz="1200" b="0" kern="1200" dirty="0" err="1" smtClean="0">
                <a:solidFill>
                  <a:schemeClr val="tx1"/>
                </a:solidFill>
                <a:latin typeface="+mn-lt"/>
                <a:ea typeface="+mn-ea"/>
                <a:cs typeface="+mn-cs"/>
              </a:rPr>
              <a:t>modeling</a:t>
            </a:r>
            <a:r>
              <a:rPr lang="en-GB" sz="1200" b="0" kern="1200" dirty="0" smtClean="0">
                <a:solidFill>
                  <a:schemeClr val="tx1"/>
                </a:solidFill>
                <a:latin typeface="+mn-lt"/>
                <a:ea typeface="+mn-ea"/>
                <a:cs typeface="+mn-cs"/>
              </a:rPr>
              <a:t> dataset. We make the same measurements for genes in the context of the AKT pathway (white squares); only 2 of 2,449 context genes shown in the illustration. </a:t>
            </a:r>
            <a:r>
              <a:rPr lang="en-GB" sz="1200" b="1" kern="1200" dirty="0" smtClean="0">
                <a:solidFill>
                  <a:schemeClr val="tx1"/>
                </a:solidFill>
                <a:latin typeface="+mn-lt"/>
                <a:ea typeface="+mn-ea"/>
                <a:cs typeface="+mn-cs"/>
              </a:rPr>
              <a:t>b) </a:t>
            </a:r>
            <a:r>
              <a:rPr lang="en-GB" sz="1200" b="0" kern="1200" dirty="0" smtClean="0">
                <a:solidFill>
                  <a:schemeClr val="tx1"/>
                </a:solidFill>
                <a:latin typeface="+mn-lt"/>
                <a:ea typeface="+mn-ea"/>
                <a:cs typeface="+mn-cs"/>
              </a:rPr>
              <a:t>This procedure is repeated for 853 pathways from which the </a:t>
            </a:r>
            <a:r>
              <a:rPr lang="en-GB" sz="1200" b="0" kern="1200" dirty="0" err="1" smtClean="0">
                <a:solidFill>
                  <a:schemeClr val="tx1"/>
                </a:solidFill>
                <a:latin typeface="+mn-lt"/>
                <a:ea typeface="+mn-ea"/>
                <a:cs typeface="+mn-cs"/>
              </a:rPr>
              <a:t>modeling</a:t>
            </a:r>
            <a:r>
              <a:rPr lang="en-GB" sz="1200" b="0" kern="1200" dirty="0" smtClean="0">
                <a:solidFill>
                  <a:schemeClr val="tx1"/>
                </a:solidFill>
                <a:latin typeface="+mn-lt"/>
                <a:ea typeface="+mn-ea"/>
                <a:cs typeface="+mn-cs"/>
              </a:rPr>
              <a:t> dataset used to train the classifier is derived. For any candidate gene in a network, the classifier can assign a probability that it belongs to a pathway (e.g., the AKT pathway) as defined by the candidates topological properties in the overall network and in relation to a specific set of genes (e.g., the 21 AKT genes). </a:t>
            </a:r>
          </a:p>
          <a:p>
            <a:endParaRPr lang="en-GB" dirty="0"/>
          </a:p>
        </p:txBody>
      </p:sp>
      <p:sp>
        <p:nvSpPr>
          <p:cNvPr id="4" name="Marcador de número de diapositiva 3"/>
          <p:cNvSpPr>
            <a:spLocks noGrp="1"/>
          </p:cNvSpPr>
          <p:nvPr>
            <p:ph type="sldNum" sz="quarter" idx="10"/>
          </p:nvPr>
        </p:nvSpPr>
        <p:spPr/>
        <p:txBody>
          <a:bodyPr/>
          <a:lstStyle/>
          <a:p>
            <a:fld id="{9A5C09FE-D1D5-094C-AEC3-A976DC01FA74}" type="slidenum">
              <a:rPr lang="en-GB" smtClean="0"/>
              <a:t>2</a:t>
            </a:fld>
            <a:endParaRPr lang="en-GB"/>
          </a:p>
        </p:txBody>
      </p:sp>
    </p:spTree>
    <p:extLst>
      <p:ext uri="{BB962C8B-B14F-4D97-AF65-F5344CB8AC3E}">
        <p14:creationId xmlns:p14="http://schemas.microsoft.com/office/powerpoint/2010/main" val="260916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0" marR="0" indent="0" algn="l" defTabSz="457146" rtl="0" eaLnBrk="1" fontAlgn="auto" latinLnBrk="0" hangingPunct="1">
              <a:lnSpc>
                <a:spcPct val="100000"/>
              </a:lnSpc>
              <a:spcBef>
                <a:spcPts val="0"/>
              </a:spcBef>
              <a:spcAft>
                <a:spcPts val="0"/>
              </a:spcAft>
              <a:buClrTx/>
              <a:buSzTx/>
              <a:buFontTx/>
              <a:buNone/>
              <a:tabLst/>
              <a:defRPr/>
            </a:pPr>
            <a:r>
              <a:rPr lang="en-GB" sz="1200" dirty="0" smtClean="0"/>
              <a:t>1.From the network : upload in R the </a:t>
            </a:r>
            <a:r>
              <a:rPr lang="en-GB" sz="1200" dirty="0" err="1" smtClean="0"/>
              <a:t>graphml</a:t>
            </a:r>
            <a:r>
              <a:rPr lang="en-GB" sz="1200" dirty="0" smtClean="0"/>
              <a:t> file, using </a:t>
            </a:r>
            <a:r>
              <a:rPr lang="en-GB" sz="1200" dirty="0" err="1" smtClean="0"/>
              <a:t>igraph</a:t>
            </a:r>
            <a:r>
              <a:rPr lang="en-GB" sz="1200" dirty="0" smtClean="0"/>
              <a:t>. Then we get a A:B file with the 2 proteins interacting in 2 columns</a:t>
            </a:r>
            <a:r>
              <a:rPr lang="en-GB" sz="1200" baseline="0" dirty="0" smtClean="0"/>
              <a:t> :</a:t>
            </a:r>
            <a:r>
              <a:rPr lang="en-GB" sz="1200" dirty="0" smtClean="0"/>
              <a:t> Script create interactions file with the interaction score: </a:t>
            </a:r>
            <a:r>
              <a:rPr lang="en-GB" sz="1200" dirty="0" err="1" smtClean="0"/>
              <a:t>Networks_quackAlgorithms</a:t>
            </a:r>
            <a:r>
              <a:rPr lang="en-GB" sz="1200" dirty="0" smtClean="0"/>
              <a:t>.</a:t>
            </a:r>
            <a:r>
              <a:rPr lang="en-GB" sz="1200" baseline="0" dirty="0" smtClean="0"/>
              <a:t> </a:t>
            </a:r>
          </a:p>
          <a:p>
            <a:pPr marL="0" marR="0" indent="0" algn="l" defTabSz="457146" rtl="0" eaLnBrk="1" fontAlgn="auto" latinLnBrk="0" hangingPunct="1">
              <a:lnSpc>
                <a:spcPct val="100000"/>
              </a:lnSpc>
              <a:spcBef>
                <a:spcPts val="0"/>
              </a:spcBef>
              <a:spcAft>
                <a:spcPts val="0"/>
              </a:spcAft>
              <a:buClrTx/>
              <a:buSzTx/>
              <a:buFontTx/>
              <a:buNone/>
              <a:tabLst/>
              <a:defRPr/>
            </a:pPr>
            <a:r>
              <a:rPr lang="en-GB" sz="1200" baseline="0" dirty="0" smtClean="0"/>
              <a:t>Then </a:t>
            </a:r>
            <a:r>
              <a:rPr lang="en-GB" sz="1200" dirty="0" smtClean="0"/>
              <a:t>to add the Interaction score between both proteins we use STRING API</a:t>
            </a:r>
            <a:r>
              <a:rPr lang="en-GB" sz="1200" baseline="0" dirty="0" smtClean="0"/>
              <a:t> and 2 scripts the </a:t>
            </a:r>
            <a:r>
              <a:rPr lang="en-GB" sz="1200" baseline="0" dirty="0" err="1" smtClean="0"/>
              <a:t>RunPy.sh</a:t>
            </a:r>
            <a:r>
              <a:rPr lang="en-GB" sz="1200" baseline="0" dirty="0" smtClean="0"/>
              <a:t> and </a:t>
            </a:r>
            <a:r>
              <a:rPr lang="en-GB" sz="1200" dirty="0" err="1" smtClean="0"/>
              <a:t>stringInteractionsQuery.py</a:t>
            </a:r>
            <a:r>
              <a:rPr lang="en-GB" sz="1200" dirty="0" smtClean="0"/>
              <a:t>. </a:t>
            </a:r>
          </a:p>
          <a:p>
            <a:pPr marL="0" marR="0" indent="0" algn="l" defTabSz="457146" rtl="0" eaLnBrk="1" fontAlgn="auto" latinLnBrk="0" hangingPunct="1">
              <a:lnSpc>
                <a:spcPct val="100000"/>
              </a:lnSpc>
              <a:spcBef>
                <a:spcPts val="0"/>
              </a:spcBef>
              <a:spcAft>
                <a:spcPts val="0"/>
              </a:spcAft>
              <a:buClrTx/>
              <a:buSzTx/>
              <a:buFontTx/>
              <a:buNone/>
              <a:tabLst/>
              <a:defRPr/>
            </a:pPr>
            <a:r>
              <a:rPr lang="en-GB" sz="1200" dirty="0" smtClean="0"/>
              <a:t>2.From</a:t>
            </a:r>
            <a:r>
              <a:rPr lang="en-GB" sz="1200" baseline="0" dirty="0" smtClean="0"/>
              <a:t> R to create the pathway hash querying GAGE, </a:t>
            </a:r>
            <a:r>
              <a:rPr lang="en-GB" sz="1200" dirty="0" smtClean="0"/>
              <a:t>: Script </a:t>
            </a:r>
            <a:r>
              <a:rPr lang="en-GB" sz="1200" dirty="0" err="1" smtClean="0"/>
              <a:t>Networks_quackAlgorithms.R</a:t>
            </a:r>
            <a:endParaRPr lang="en-GB" sz="1200" dirty="0" smtClean="0"/>
          </a:p>
          <a:p>
            <a:pPr marL="0" marR="0" indent="0" algn="l" defTabSz="457146" rtl="0" eaLnBrk="1" fontAlgn="auto" latinLnBrk="0" hangingPunct="1">
              <a:lnSpc>
                <a:spcPct val="100000"/>
              </a:lnSpc>
              <a:spcBef>
                <a:spcPts val="0"/>
              </a:spcBef>
              <a:spcAft>
                <a:spcPts val="0"/>
              </a:spcAft>
              <a:buClrTx/>
              <a:buSzTx/>
              <a:buFontTx/>
              <a:buNone/>
              <a:tabLst/>
              <a:defRPr/>
            </a:pPr>
            <a:r>
              <a:rPr lang="en-GB" sz="1200" dirty="0" smtClean="0"/>
              <a:t>3. Seed file: user list  of 1 column gene names</a:t>
            </a:r>
          </a:p>
          <a:p>
            <a:pPr marL="0" marR="0" indent="0" algn="l" defTabSz="457146" rtl="0" eaLnBrk="1" fontAlgn="auto" latinLnBrk="0" hangingPunct="1">
              <a:lnSpc>
                <a:spcPct val="100000"/>
              </a:lnSpc>
              <a:spcBef>
                <a:spcPts val="0"/>
              </a:spcBef>
              <a:spcAft>
                <a:spcPts val="0"/>
              </a:spcAft>
              <a:buClrTx/>
              <a:buSzTx/>
              <a:buFontTx/>
              <a:buNone/>
              <a:tabLst/>
              <a:defRPr/>
            </a:pPr>
            <a:r>
              <a:rPr lang="en-GB" sz="1200" dirty="0" smtClean="0"/>
              <a:t>To run Quack</a:t>
            </a:r>
            <a:r>
              <a:rPr lang="en-GB" sz="1200" baseline="0" dirty="0" smtClean="0"/>
              <a:t> once that we have all the input files, script: </a:t>
            </a:r>
            <a:r>
              <a:rPr lang="en-GB" sz="1200" baseline="0" dirty="0" err="1" smtClean="0"/>
              <a:t>GeNet_Quack_cluster.R</a:t>
            </a:r>
            <a:endParaRPr lang="en-GB" sz="1200" dirty="0" smtClean="0"/>
          </a:p>
          <a:p>
            <a:pPr marL="0" marR="0" indent="0" algn="l" defTabSz="457146" rtl="0" eaLnBrk="1" fontAlgn="auto" latinLnBrk="0" hangingPunct="1">
              <a:lnSpc>
                <a:spcPct val="100000"/>
              </a:lnSpc>
              <a:spcBef>
                <a:spcPts val="0"/>
              </a:spcBef>
              <a:spcAft>
                <a:spcPts val="0"/>
              </a:spcAft>
              <a:buClrTx/>
              <a:buSzTx/>
              <a:buFontTx/>
              <a:buNone/>
              <a:tabLst/>
              <a:defRPr/>
            </a:pPr>
            <a:endParaRPr lang="en-GB" sz="1200" dirty="0" smtClean="0"/>
          </a:p>
          <a:p>
            <a:pPr marL="0" marR="0" indent="0" algn="l" defTabSz="457146" rtl="0" eaLnBrk="1" fontAlgn="auto" latinLnBrk="0" hangingPunct="1">
              <a:lnSpc>
                <a:spcPct val="100000"/>
              </a:lnSpc>
              <a:spcBef>
                <a:spcPts val="0"/>
              </a:spcBef>
              <a:spcAft>
                <a:spcPts val="0"/>
              </a:spcAft>
              <a:buClrTx/>
              <a:buSzTx/>
              <a:buFontTx/>
              <a:buNone/>
              <a:tabLst/>
              <a:defRPr/>
            </a:pPr>
            <a:endParaRPr lang="en-GB" sz="1200" dirty="0" smtClean="0"/>
          </a:p>
          <a:p>
            <a:endParaRPr lang="en-GB" dirty="0" smtClean="0"/>
          </a:p>
          <a:p>
            <a:r>
              <a:rPr lang="en-GB" dirty="0" err="1" smtClean="0"/>
              <a:t>Wd</a:t>
            </a:r>
            <a:r>
              <a:rPr lang="en-GB" dirty="0" smtClean="0"/>
              <a:t>=</a:t>
            </a:r>
            <a:endParaRPr lang="en-GB" dirty="0"/>
          </a:p>
        </p:txBody>
      </p:sp>
      <p:sp>
        <p:nvSpPr>
          <p:cNvPr id="4" name="Marcador de número de diapositiva 3"/>
          <p:cNvSpPr>
            <a:spLocks noGrp="1"/>
          </p:cNvSpPr>
          <p:nvPr>
            <p:ph type="sldNum" sz="quarter" idx="10"/>
          </p:nvPr>
        </p:nvSpPr>
        <p:spPr/>
        <p:txBody>
          <a:bodyPr/>
          <a:lstStyle/>
          <a:p>
            <a:fld id="{9A5C09FE-D1D5-094C-AEC3-A976DC01FA74}" type="slidenum">
              <a:rPr lang="en-GB" smtClean="0"/>
              <a:t>3</a:t>
            </a:fld>
            <a:endParaRPr lang="en-GB"/>
          </a:p>
        </p:txBody>
      </p:sp>
    </p:spTree>
    <p:extLst>
      <p:ext uri="{BB962C8B-B14F-4D97-AF65-F5344CB8AC3E}">
        <p14:creationId xmlns:p14="http://schemas.microsoft.com/office/powerpoint/2010/main" val="260916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GB" sz="1200" kern="1200" dirty="0" smtClean="0">
                <a:solidFill>
                  <a:schemeClr val="tx1"/>
                </a:solidFill>
                <a:latin typeface="+mn-lt"/>
                <a:ea typeface="+mn-ea"/>
                <a:cs typeface="+mn-cs"/>
              </a:rPr>
              <a:t>Seeds list</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GB" sz="1200" kern="1200" dirty="0" smtClean="0">
                <a:solidFill>
                  <a:schemeClr val="tx1"/>
                </a:solidFill>
                <a:latin typeface="+mn-lt"/>
                <a:ea typeface="+mn-ea"/>
                <a:cs typeface="+mn-cs"/>
              </a:rPr>
              <a:t>2) Pathway</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GB" sz="1200" kern="1200" dirty="0" smtClean="0">
                <a:solidFill>
                  <a:schemeClr val="tx1"/>
                </a:solidFill>
                <a:latin typeface="+mn-lt"/>
                <a:ea typeface="+mn-ea"/>
                <a:cs typeface="+mn-cs"/>
              </a:rPr>
              <a:t>Network nodes Interaction</a:t>
            </a:r>
            <a:r>
              <a:rPr lang="en-GB" sz="1200" kern="1200" baseline="0" dirty="0" smtClean="0">
                <a:solidFill>
                  <a:schemeClr val="tx1"/>
                </a:solidFill>
                <a:latin typeface="+mn-lt"/>
                <a:ea typeface="+mn-ea"/>
                <a:cs typeface="+mn-cs"/>
              </a:rPr>
              <a:t> scores list</a:t>
            </a:r>
            <a:endParaRPr lang="en-GB" sz="1200" kern="1200" dirty="0" smtClean="0">
              <a:solidFill>
                <a:schemeClr val="tx1"/>
              </a:solidFill>
              <a:latin typeface="+mn-lt"/>
              <a:ea typeface="+mn-ea"/>
              <a:cs typeface="+mn-cs"/>
            </a:endParaRP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GB" sz="1200" kern="1200" dirty="0" smtClean="0">
                <a:solidFill>
                  <a:schemeClr val="tx1"/>
                </a:solidFill>
                <a:latin typeface="+mn-lt"/>
                <a:ea typeface="+mn-ea"/>
                <a:cs typeface="+mn-cs"/>
              </a:rPr>
              <a:t>Cluster location of files </a:t>
            </a:r>
            <a:r>
              <a:rPr lang="en-GB" dirty="0" smtClean="0"/>
              <a:t>/shared/</a:t>
            </a:r>
            <a:r>
              <a:rPr lang="en-GB" dirty="0" err="1" smtClean="0"/>
              <a:t>misc</a:t>
            </a:r>
            <a:r>
              <a:rPr lang="en-GB" dirty="0" smtClean="0"/>
              <a:t>/data5/</a:t>
            </a:r>
            <a:r>
              <a:rPr lang="en-GB" dirty="0" err="1" smtClean="0"/>
              <a:t>herault_eq</a:t>
            </a:r>
            <a:r>
              <a:rPr lang="en-GB" dirty="0" smtClean="0"/>
              <a:t>/</a:t>
            </a:r>
            <a:r>
              <a:rPr lang="en-GB" dirty="0" err="1" smtClean="0"/>
              <a:t>munizmom</a:t>
            </a:r>
            <a:r>
              <a:rPr lang="en-GB" dirty="0" smtClean="0"/>
              <a:t>/</a:t>
            </a:r>
            <a:r>
              <a:rPr lang="en-GB" dirty="0" err="1" smtClean="0"/>
              <a:t>StringQueries</a:t>
            </a:r>
            <a:endParaRPr lang="en-GB" dirty="0" smtClean="0"/>
          </a:p>
          <a:p>
            <a:r>
              <a:rPr lang="en-GB" sz="1200" kern="1200" dirty="0" smtClean="0">
                <a:solidFill>
                  <a:schemeClr val="tx1"/>
                </a:solidFill>
                <a:latin typeface="+mn-lt"/>
                <a:ea typeface="+mn-ea"/>
                <a:cs typeface="+mn-cs"/>
              </a:rPr>
              <a:t>shared between all ML except Dp3Yah</a:t>
            </a:r>
          </a:p>
          <a:p>
            <a:r>
              <a:rPr lang="en-GB" sz="1200" kern="1200" dirty="0" smtClean="0">
                <a:solidFill>
                  <a:schemeClr val="tx1"/>
                </a:solidFill>
                <a:latin typeface="+mn-lt"/>
                <a:ea typeface="+mn-ea"/>
                <a:cs typeface="+mn-cs"/>
              </a:rPr>
              <a:t>Reduce(intersect, list(</a:t>
            </a:r>
            <a:r>
              <a:rPr lang="en-GB" sz="1200" kern="1200" dirty="0" err="1" smtClean="0">
                <a:solidFill>
                  <a:schemeClr val="tx1"/>
                </a:solidFill>
                <a:latin typeface="+mn-lt"/>
                <a:ea typeface="+mn-ea"/>
                <a:cs typeface="+mn-cs"/>
              </a:rPr>
              <a:t>a,b,d,e,f,g</a:t>
            </a:r>
            <a:r>
              <a:rPr lang="en-GB" sz="1200" kern="1200" dirty="0" smtClean="0">
                <a:solidFill>
                  <a:schemeClr val="tx1"/>
                </a:solidFill>
                <a:latin typeface="+mn-lt"/>
                <a:ea typeface="+mn-ea"/>
                <a:cs typeface="+mn-cs"/>
              </a:rPr>
              <a:t>))</a:t>
            </a:r>
          </a:p>
          <a:p>
            <a:r>
              <a:rPr lang="mr-IN" sz="1200" kern="1200" dirty="0" smtClean="0">
                <a:solidFill>
                  <a:schemeClr val="tx1"/>
                </a:solidFill>
                <a:latin typeface="+mn-lt"/>
                <a:ea typeface="+mn-ea"/>
                <a:cs typeface="+mn-cs"/>
              </a:rPr>
              <a:t> [1] "Calb1"  "Chrm2"  "Cx3cr1" "Dicer1" "Gata1"  "Gnb4"   "Hdac3"  "Hspb1" </a:t>
            </a:r>
          </a:p>
          <a:p>
            <a:r>
              <a:rPr lang="mr-IN" sz="1200" kern="1200" dirty="0" smtClean="0">
                <a:solidFill>
                  <a:schemeClr val="tx1"/>
                </a:solidFill>
                <a:latin typeface="+mn-lt"/>
                <a:ea typeface="+mn-ea"/>
                <a:cs typeface="+mn-cs"/>
              </a:rPr>
              <a:t> [9] "Maoa"   "Pitx3"  "Plek"   "Rap1b"  "Scfd1"  "Tk2"    "Vamp7"  "Vegfa" </a:t>
            </a:r>
            <a:endParaRPr lang="en-GB" dirty="0" smtClean="0"/>
          </a:p>
          <a:p>
            <a:endParaRPr lang="en-GB" dirty="0" smtClean="0"/>
          </a:p>
        </p:txBody>
      </p:sp>
      <p:sp>
        <p:nvSpPr>
          <p:cNvPr id="4" name="Marcador de número de diapositiva 3"/>
          <p:cNvSpPr>
            <a:spLocks noGrp="1"/>
          </p:cNvSpPr>
          <p:nvPr>
            <p:ph type="sldNum" sz="quarter" idx="10"/>
          </p:nvPr>
        </p:nvSpPr>
        <p:spPr/>
        <p:txBody>
          <a:bodyPr/>
          <a:lstStyle/>
          <a:p>
            <a:fld id="{9A5C09FE-D1D5-094C-AEC3-A976DC01FA74}" type="slidenum">
              <a:rPr lang="en-GB" smtClean="0"/>
              <a:t>4</a:t>
            </a:fld>
            <a:endParaRPr lang="en-GB"/>
          </a:p>
        </p:txBody>
      </p:sp>
    </p:spTree>
    <p:extLst>
      <p:ext uri="{BB962C8B-B14F-4D97-AF65-F5344CB8AC3E}">
        <p14:creationId xmlns:p14="http://schemas.microsoft.com/office/powerpoint/2010/main" val="260916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GB" dirty="0" smtClean="0"/>
              <a:t>Further discussion?</a:t>
            </a:r>
          </a:p>
          <a:p>
            <a:endParaRPr lang="en-GB" dirty="0" smtClean="0"/>
          </a:p>
          <a:p>
            <a:r>
              <a:rPr lang="en-GB" sz="1200" kern="1200" dirty="0" smtClean="0">
                <a:solidFill>
                  <a:schemeClr val="tx1"/>
                </a:solidFill>
                <a:latin typeface="+mn-lt"/>
                <a:ea typeface="+mn-ea"/>
                <a:cs typeface="+mn-cs"/>
              </a:rPr>
              <a:t>identify which new candidates genes knockout generation could be prioritized as their impact in specific phenotypes is assessed based on the use of genomic data and functional networks.</a:t>
            </a:r>
          </a:p>
          <a:p>
            <a:endParaRPr lang="en-GB" sz="1200" kern="1200" dirty="0" smtClean="0">
              <a:solidFill>
                <a:schemeClr val="tx1"/>
              </a:solidFill>
              <a:latin typeface="+mn-lt"/>
              <a:ea typeface="+mn-ea"/>
              <a:cs typeface="+mn-cs"/>
            </a:endParaRPr>
          </a:p>
          <a:p>
            <a:endParaRPr lang="en-GB" dirty="0" smtClean="0"/>
          </a:p>
        </p:txBody>
      </p:sp>
      <p:sp>
        <p:nvSpPr>
          <p:cNvPr id="4" name="Marcador de número de diapositiva 3"/>
          <p:cNvSpPr>
            <a:spLocks noGrp="1"/>
          </p:cNvSpPr>
          <p:nvPr>
            <p:ph type="sldNum" sz="quarter" idx="10"/>
          </p:nvPr>
        </p:nvSpPr>
        <p:spPr/>
        <p:txBody>
          <a:bodyPr/>
          <a:lstStyle/>
          <a:p>
            <a:fld id="{0F02D084-197F-F34E-AB45-175674D02C51}" type="slidenum">
              <a:rPr lang="en-GB" smtClean="0"/>
              <a:t>5</a:t>
            </a:fld>
            <a:endParaRPr lang="en-GB"/>
          </a:p>
        </p:txBody>
      </p:sp>
    </p:spTree>
    <p:extLst>
      <p:ext uri="{BB962C8B-B14F-4D97-AF65-F5344CB8AC3E}">
        <p14:creationId xmlns:p14="http://schemas.microsoft.com/office/powerpoint/2010/main" val="3852366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7"/>
            <a:ext cx="7772400" cy="1470025"/>
          </a:xfrm>
        </p:spPr>
        <p:txBody>
          <a:bodyPr/>
          <a:lstStyle/>
          <a:p>
            <a:r>
              <a:rPr lang="es-ES_tradnl" smtClean="0"/>
              <a:t>Clic para editar título</a:t>
            </a:r>
            <a:endParaRPr lang="en-GB"/>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46" indent="0" algn="ctr">
              <a:buNone/>
              <a:defRPr>
                <a:solidFill>
                  <a:schemeClr val="tx1">
                    <a:tint val="75000"/>
                  </a:schemeClr>
                </a:solidFill>
              </a:defRPr>
            </a:lvl2pPr>
            <a:lvl3pPr marL="914293" indent="0" algn="ctr">
              <a:buNone/>
              <a:defRPr>
                <a:solidFill>
                  <a:schemeClr val="tx1">
                    <a:tint val="75000"/>
                  </a:schemeClr>
                </a:solidFill>
              </a:defRPr>
            </a:lvl3pPr>
            <a:lvl4pPr marL="1371440" indent="0" algn="ctr">
              <a:buNone/>
              <a:defRPr>
                <a:solidFill>
                  <a:schemeClr val="tx1">
                    <a:tint val="75000"/>
                  </a:schemeClr>
                </a:solidFill>
              </a:defRPr>
            </a:lvl4pPr>
            <a:lvl5pPr marL="1828586" indent="0" algn="ctr">
              <a:buNone/>
              <a:defRPr>
                <a:solidFill>
                  <a:schemeClr val="tx1">
                    <a:tint val="75000"/>
                  </a:schemeClr>
                </a:solidFill>
              </a:defRPr>
            </a:lvl5pPr>
            <a:lvl6pPr marL="2285733" indent="0" algn="ctr">
              <a:buNone/>
              <a:defRPr>
                <a:solidFill>
                  <a:schemeClr val="tx1">
                    <a:tint val="75000"/>
                  </a:schemeClr>
                </a:solidFill>
              </a:defRPr>
            </a:lvl6pPr>
            <a:lvl7pPr marL="2742879" indent="0" algn="ctr">
              <a:buNone/>
              <a:defRPr>
                <a:solidFill>
                  <a:schemeClr val="tx1">
                    <a:tint val="75000"/>
                  </a:schemeClr>
                </a:solidFill>
              </a:defRPr>
            </a:lvl7pPr>
            <a:lvl8pPr marL="3200026" indent="0" algn="ctr">
              <a:buNone/>
              <a:defRPr>
                <a:solidFill>
                  <a:schemeClr val="tx1">
                    <a:tint val="75000"/>
                  </a:schemeClr>
                </a:solidFill>
              </a:defRPr>
            </a:lvl8pPr>
            <a:lvl9pPr marL="3657172" indent="0" algn="ctr">
              <a:buNone/>
              <a:defRPr>
                <a:solidFill>
                  <a:schemeClr val="tx1">
                    <a:tint val="75000"/>
                  </a:schemeClr>
                </a:solidFill>
              </a:defRPr>
            </a:lvl9pPr>
          </a:lstStyle>
          <a:p>
            <a:r>
              <a:rPr lang="es-ES_tradnl" smtClean="0"/>
              <a:t>Haga clic para modificar el estilo de subtítulo del patrón</a:t>
            </a:r>
            <a:endParaRPr lang="en-GB"/>
          </a:p>
        </p:txBody>
      </p:sp>
      <p:sp>
        <p:nvSpPr>
          <p:cNvPr id="4" name="Marcador de fecha 3"/>
          <p:cNvSpPr>
            <a:spLocks noGrp="1"/>
          </p:cNvSpPr>
          <p:nvPr>
            <p:ph type="dt" sz="half" idx="10"/>
          </p:nvPr>
        </p:nvSpPr>
        <p:spPr/>
        <p:txBody>
          <a:bodyPr/>
          <a:lstStyle/>
          <a:p>
            <a:fld id="{11CC71AF-DD63-9844-AD8E-FA15E2DFD5CF}" type="datetimeFigureOut">
              <a:rPr lang="es-ES" smtClean="0"/>
              <a:t>1/21/19</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E9BA641C-2271-D04E-8E0A-B1B25654FD9A}" type="slidenum">
              <a:rPr lang="en-GB" smtClean="0"/>
              <a:t>‹Nr.›</a:t>
            </a:fld>
            <a:endParaRPr lang="en-GB"/>
          </a:p>
        </p:txBody>
      </p:sp>
    </p:spTree>
    <p:extLst>
      <p:ext uri="{BB962C8B-B14F-4D97-AF65-F5344CB8AC3E}">
        <p14:creationId xmlns:p14="http://schemas.microsoft.com/office/powerpoint/2010/main" val="1468981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n-GB"/>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GB"/>
          </a:p>
        </p:txBody>
      </p:sp>
      <p:sp>
        <p:nvSpPr>
          <p:cNvPr id="4" name="Marcador de fecha 3"/>
          <p:cNvSpPr>
            <a:spLocks noGrp="1"/>
          </p:cNvSpPr>
          <p:nvPr>
            <p:ph type="dt" sz="half" idx="10"/>
          </p:nvPr>
        </p:nvSpPr>
        <p:spPr/>
        <p:txBody>
          <a:bodyPr/>
          <a:lstStyle/>
          <a:p>
            <a:fld id="{11CC71AF-DD63-9844-AD8E-FA15E2DFD5CF}" type="datetimeFigureOut">
              <a:rPr lang="es-ES" smtClean="0"/>
              <a:t>1/21/19</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E9BA641C-2271-D04E-8E0A-B1B25654FD9A}" type="slidenum">
              <a:rPr lang="en-GB" smtClean="0"/>
              <a:t>‹Nr.›</a:t>
            </a:fld>
            <a:endParaRPr lang="en-GB"/>
          </a:p>
        </p:txBody>
      </p:sp>
    </p:spTree>
    <p:extLst>
      <p:ext uri="{BB962C8B-B14F-4D97-AF65-F5344CB8AC3E}">
        <p14:creationId xmlns:p14="http://schemas.microsoft.com/office/powerpoint/2010/main" val="285965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9"/>
            <a:ext cx="2057400" cy="5851525"/>
          </a:xfrm>
        </p:spPr>
        <p:txBody>
          <a:bodyPr vert="eaVert"/>
          <a:lstStyle/>
          <a:p>
            <a:r>
              <a:rPr lang="es-ES_tradnl" smtClean="0"/>
              <a:t>Clic para editar título</a:t>
            </a:r>
            <a:endParaRPr lang="en-GB"/>
          </a:p>
        </p:txBody>
      </p:sp>
      <p:sp>
        <p:nvSpPr>
          <p:cNvPr id="3" name="Marcador de texto vertical 2"/>
          <p:cNvSpPr>
            <a:spLocks noGrp="1"/>
          </p:cNvSpPr>
          <p:nvPr>
            <p:ph type="body" orient="vert" idx="1"/>
          </p:nvPr>
        </p:nvSpPr>
        <p:spPr>
          <a:xfrm>
            <a:off x="457200" y="274639"/>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GB"/>
          </a:p>
        </p:txBody>
      </p:sp>
      <p:sp>
        <p:nvSpPr>
          <p:cNvPr id="4" name="Marcador de fecha 3"/>
          <p:cNvSpPr>
            <a:spLocks noGrp="1"/>
          </p:cNvSpPr>
          <p:nvPr>
            <p:ph type="dt" sz="half" idx="10"/>
          </p:nvPr>
        </p:nvSpPr>
        <p:spPr/>
        <p:txBody>
          <a:bodyPr/>
          <a:lstStyle/>
          <a:p>
            <a:fld id="{11CC71AF-DD63-9844-AD8E-FA15E2DFD5CF}" type="datetimeFigureOut">
              <a:rPr lang="es-ES" smtClean="0"/>
              <a:t>1/21/19</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E9BA641C-2271-D04E-8E0A-B1B25654FD9A}" type="slidenum">
              <a:rPr lang="en-GB" smtClean="0"/>
              <a:t>‹Nr.›</a:t>
            </a:fld>
            <a:endParaRPr lang="en-GB"/>
          </a:p>
        </p:txBody>
      </p:sp>
    </p:spTree>
    <p:extLst>
      <p:ext uri="{BB962C8B-B14F-4D97-AF65-F5344CB8AC3E}">
        <p14:creationId xmlns:p14="http://schemas.microsoft.com/office/powerpoint/2010/main" val="414566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n-GB"/>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GB"/>
          </a:p>
        </p:txBody>
      </p:sp>
      <p:sp>
        <p:nvSpPr>
          <p:cNvPr id="4" name="Marcador de fecha 3"/>
          <p:cNvSpPr>
            <a:spLocks noGrp="1"/>
          </p:cNvSpPr>
          <p:nvPr>
            <p:ph type="dt" sz="half" idx="10"/>
          </p:nvPr>
        </p:nvSpPr>
        <p:spPr/>
        <p:txBody>
          <a:bodyPr/>
          <a:lstStyle/>
          <a:p>
            <a:fld id="{11CC71AF-DD63-9844-AD8E-FA15E2DFD5CF}" type="datetimeFigureOut">
              <a:rPr lang="es-ES" smtClean="0"/>
              <a:t>1/21/19</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E9BA641C-2271-D04E-8E0A-B1B25654FD9A}" type="slidenum">
              <a:rPr lang="en-GB" smtClean="0"/>
              <a:t>‹Nr.›</a:t>
            </a:fld>
            <a:endParaRPr lang="en-GB"/>
          </a:p>
        </p:txBody>
      </p:sp>
    </p:spTree>
    <p:extLst>
      <p:ext uri="{BB962C8B-B14F-4D97-AF65-F5344CB8AC3E}">
        <p14:creationId xmlns:p14="http://schemas.microsoft.com/office/powerpoint/2010/main" val="823041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2"/>
            <a:ext cx="7772400" cy="1362075"/>
          </a:xfrm>
        </p:spPr>
        <p:txBody>
          <a:bodyPr anchor="t"/>
          <a:lstStyle>
            <a:lvl1pPr algn="l">
              <a:defRPr sz="4000" b="1" cap="all"/>
            </a:lvl1pPr>
          </a:lstStyle>
          <a:p>
            <a:r>
              <a:rPr lang="es-ES_tradnl" smtClean="0"/>
              <a:t>Clic para editar título</a:t>
            </a:r>
            <a:endParaRPr lang="en-GB"/>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46" indent="0">
              <a:buNone/>
              <a:defRPr sz="1800">
                <a:solidFill>
                  <a:schemeClr val="tx1">
                    <a:tint val="75000"/>
                  </a:schemeClr>
                </a:solidFill>
              </a:defRPr>
            </a:lvl2pPr>
            <a:lvl3pPr marL="914293" indent="0">
              <a:buNone/>
              <a:defRPr sz="1600">
                <a:solidFill>
                  <a:schemeClr val="tx1">
                    <a:tint val="75000"/>
                  </a:schemeClr>
                </a:solidFill>
              </a:defRPr>
            </a:lvl3pPr>
            <a:lvl4pPr marL="1371440" indent="0">
              <a:buNone/>
              <a:defRPr sz="1400">
                <a:solidFill>
                  <a:schemeClr val="tx1">
                    <a:tint val="75000"/>
                  </a:schemeClr>
                </a:solidFill>
              </a:defRPr>
            </a:lvl4pPr>
            <a:lvl5pPr marL="1828586" indent="0">
              <a:buNone/>
              <a:defRPr sz="1400">
                <a:solidFill>
                  <a:schemeClr val="tx1">
                    <a:tint val="75000"/>
                  </a:schemeClr>
                </a:solidFill>
              </a:defRPr>
            </a:lvl5pPr>
            <a:lvl6pPr marL="2285733" indent="0">
              <a:buNone/>
              <a:defRPr sz="1400">
                <a:solidFill>
                  <a:schemeClr val="tx1">
                    <a:tint val="75000"/>
                  </a:schemeClr>
                </a:solidFill>
              </a:defRPr>
            </a:lvl6pPr>
            <a:lvl7pPr marL="2742879" indent="0">
              <a:buNone/>
              <a:defRPr sz="1400">
                <a:solidFill>
                  <a:schemeClr val="tx1">
                    <a:tint val="75000"/>
                  </a:schemeClr>
                </a:solidFill>
              </a:defRPr>
            </a:lvl7pPr>
            <a:lvl8pPr marL="3200026" indent="0">
              <a:buNone/>
              <a:defRPr sz="1400">
                <a:solidFill>
                  <a:schemeClr val="tx1">
                    <a:tint val="75000"/>
                  </a:schemeClr>
                </a:solidFill>
              </a:defRPr>
            </a:lvl8pPr>
            <a:lvl9pPr marL="3657172"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11CC71AF-DD63-9844-AD8E-FA15E2DFD5CF}" type="datetimeFigureOut">
              <a:rPr lang="es-ES" smtClean="0"/>
              <a:t>1/21/19</a:t>
            </a:fld>
            <a:endParaRPr lang="en-GB"/>
          </a:p>
        </p:txBody>
      </p:sp>
      <p:sp>
        <p:nvSpPr>
          <p:cNvPr id="5" name="Marcador de pie de página 4"/>
          <p:cNvSpPr>
            <a:spLocks noGrp="1"/>
          </p:cNvSpPr>
          <p:nvPr>
            <p:ph type="ftr" sz="quarter" idx="11"/>
          </p:nvPr>
        </p:nvSpPr>
        <p:spPr/>
        <p:txBody>
          <a:bodyPr/>
          <a:lstStyle/>
          <a:p>
            <a:endParaRPr lang="en-GB"/>
          </a:p>
        </p:txBody>
      </p:sp>
      <p:sp>
        <p:nvSpPr>
          <p:cNvPr id="6" name="Marcador de número de diapositiva 5"/>
          <p:cNvSpPr>
            <a:spLocks noGrp="1"/>
          </p:cNvSpPr>
          <p:nvPr>
            <p:ph type="sldNum" sz="quarter" idx="12"/>
          </p:nvPr>
        </p:nvSpPr>
        <p:spPr/>
        <p:txBody>
          <a:bodyPr/>
          <a:lstStyle/>
          <a:p>
            <a:fld id="{E9BA641C-2271-D04E-8E0A-B1B25654FD9A}" type="slidenum">
              <a:rPr lang="en-GB" smtClean="0"/>
              <a:t>‹Nr.›</a:t>
            </a:fld>
            <a:endParaRPr lang="en-GB"/>
          </a:p>
        </p:txBody>
      </p:sp>
    </p:spTree>
    <p:extLst>
      <p:ext uri="{BB962C8B-B14F-4D97-AF65-F5344CB8AC3E}">
        <p14:creationId xmlns:p14="http://schemas.microsoft.com/office/powerpoint/2010/main" val="135163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n-GB"/>
          </a:p>
        </p:txBody>
      </p:sp>
      <p:sp>
        <p:nvSpPr>
          <p:cNvPr id="3" name="Marcador de contenido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GB"/>
          </a:p>
        </p:txBody>
      </p:sp>
      <p:sp>
        <p:nvSpPr>
          <p:cNvPr id="4" name="Marcador de contenido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GB"/>
          </a:p>
        </p:txBody>
      </p:sp>
      <p:sp>
        <p:nvSpPr>
          <p:cNvPr id="5" name="Marcador de fecha 4"/>
          <p:cNvSpPr>
            <a:spLocks noGrp="1"/>
          </p:cNvSpPr>
          <p:nvPr>
            <p:ph type="dt" sz="half" idx="10"/>
          </p:nvPr>
        </p:nvSpPr>
        <p:spPr/>
        <p:txBody>
          <a:bodyPr/>
          <a:lstStyle/>
          <a:p>
            <a:fld id="{11CC71AF-DD63-9844-AD8E-FA15E2DFD5CF}" type="datetimeFigureOut">
              <a:rPr lang="es-ES" smtClean="0"/>
              <a:t>1/21/19</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E9BA641C-2271-D04E-8E0A-B1B25654FD9A}" type="slidenum">
              <a:rPr lang="en-GB" smtClean="0"/>
              <a:t>‹Nr.›</a:t>
            </a:fld>
            <a:endParaRPr lang="en-GB"/>
          </a:p>
        </p:txBody>
      </p:sp>
    </p:spTree>
    <p:extLst>
      <p:ext uri="{BB962C8B-B14F-4D97-AF65-F5344CB8AC3E}">
        <p14:creationId xmlns:p14="http://schemas.microsoft.com/office/powerpoint/2010/main" val="2869788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n-GB"/>
          </a:p>
        </p:txBody>
      </p:sp>
      <p:sp>
        <p:nvSpPr>
          <p:cNvPr id="3" name="Marcador de texto 2"/>
          <p:cNvSpPr>
            <a:spLocks noGrp="1"/>
          </p:cNvSpPr>
          <p:nvPr>
            <p:ph type="body" idx="1"/>
          </p:nvPr>
        </p:nvSpPr>
        <p:spPr>
          <a:xfrm>
            <a:off x="457201" y="1535114"/>
            <a:ext cx="4040188" cy="639763"/>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GB"/>
          </a:p>
        </p:txBody>
      </p:sp>
      <p:sp>
        <p:nvSpPr>
          <p:cNvPr id="5" name="Marcador de texto 4"/>
          <p:cNvSpPr>
            <a:spLocks noGrp="1"/>
          </p:cNvSpPr>
          <p:nvPr>
            <p:ph type="body" sz="quarter" idx="3"/>
          </p:nvPr>
        </p:nvSpPr>
        <p:spPr>
          <a:xfrm>
            <a:off x="4645028" y="1535114"/>
            <a:ext cx="4041775" cy="639763"/>
          </a:xfrm>
        </p:spPr>
        <p:txBody>
          <a:bodyPr anchor="b"/>
          <a:lstStyle>
            <a:lvl1pPr marL="0" indent="0">
              <a:buNone/>
              <a:defRPr sz="2400" b="1"/>
            </a:lvl1pPr>
            <a:lvl2pPr marL="457146" indent="0">
              <a:buNone/>
              <a:defRPr sz="2000" b="1"/>
            </a:lvl2pPr>
            <a:lvl3pPr marL="914293" indent="0">
              <a:buNone/>
              <a:defRPr sz="1800" b="1"/>
            </a:lvl3pPr>
            <a:lvl4pPr marL="1371440" indent="0">
              <a:buNone/>
              <a:defRPr sz="1600" b="1"/>
            </a:lvl4pPr>
            <a:lvl5pPr marL="1828586" indent="0">
              <a:buNone/>
              <a:defRPr sz="1600" b="1"/>
            </a:lvl5pPr>
            <a:lvl6pPr marL="2285733" indent="0">
              <a:buNone/>
              <a:defRPr sz="1600" b="1"/>
            </a:lvl6pPr>
            <a:lvl7pPr marL="2742879" indent="0">
              <a:buNone/>
              <a:defRPr sz="1600" b="1"/>
            </a:lvl7pPr>
            <a:lvl8pPr marL="3200026" indent="0">
              <a:buNone/>
              <a:defRPr sz="1600" b="1"/>
            </a:lvl8pPr>
            <a:lvl9pPr marL="3657172"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GB"/>
          </a:p>
        </p:txBody>
      </p:sp>
      <p:sp>
        <p:nvSpPr>
          <p:cNvPr id="7" name="Marcador de fecha 6"/>
          <p:cNvSpPr>
            <a:spLocks noGrp="1"/>
          </p:cNvSpPr>
          <p:nvPr>
            <p:ph type="dt" sz="half" idx="10"/>
          </p:nvPr>
        </p:nvSpPr>
        <p:spPr/>
        <p:txBody>
          <a:bodyPr/>
          <a:lstStyle/>
          <a:p>
            <a:fld id="{11CC71AF-DD63-9844-AD8E-FA15E2DFD5CF}" type="datetimeFigureOut">
              <a:rPr lang="es-ES" smtClean="0"/>
              <a:t>1/21/19</a:t>
            </a:fld>
            <a:endParaRPr lang="en-GB"/>
          </a:p>
        </p:txBody>
      </p:sp>
      <p:sp>
        <p:nvSpPr>
          <p:cNvPr id="8" name="Marcador de pie de página 7"/>
          <p:cNvSpPr>
            <a:spLocks noGrp="1"/>
          </p:cNvSpPr>
          <p:nvPr>
            <p:ph type="ftr" sz="quarter" idx="11"/>
          </p:nvPr>
        </p:nvSpPr>
        <p:spPr/>
        <p:txBody>
          <a:bodyPr/>
          <a:lstStyle/>
          <a:p>
            <a:endParaRPr lang="en-GB"/>
          </a:p>
        </p:txBody>
      </p:sp>
      <p:sp>
        <p:nvSpPr>
          <p:cNvPr id="9" name="Marcador de número de diapositiva 8"/>
          <p:cNvSpPr>
            <a:spLocks noGrp="1"/>
          </p:cNvSpPr>
          <p:nvPr>
            <p:ph type="sldNum" sz="quarter" idx="12"/>
          </p:nvPr>
        </p:nvSpPr>
        <p:spPr/>
        <p:txBody>
          <a:bodyPr/>
          <a:lstStyle/>
          <a:p>
            <a:fld id="{E9BA641C-2271-D04E-8E0A-B1B25654FD9A}" type="slidenum">
              <a:rPr lang="en-GB" smtClean="0"/>
              <a:t>‹Nr.›</a:t>
            </a:fld>
            <a:endParaRPr lang="en-GB"/>
          </a:p>
        </p:txBody>
      </p:sp>
    </p:spTree>
    <p:extLst>
      <p:ext uri="{BB962C8B-B14F-4D97-AF65-F5344CB8AC3E}">
        <p14:creationId xmlns:p14="http://schemas.microsoft.com/office/powerpoint/2010/main" val="2580947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n-GB"/>
          </a:p>
        </p:txBody>
      </p:sp>
      <p:sp>
        <p:nvSpPr>
          <p:cNvPr id="3" name="Marcador de fecha 2"/>
          <p:cNvSpPr>
            <a:spLocks noGrp="1"/>
          </p:cNvSpPr>
          <p:nvPr>
            <p:ph type="dt" sz="half" idx="10"/>
          </p:nvPr>
        </p:nvSpPr>
        <p:spPr/>
        <p:txBody>
          <a:bodyPr/>
          <a:lstStyle/>
          <a:p>
            <a:fld id="{11CC71AF-DD63-9844-AD8E-FA15E2DFD5CF}" type="datetimeFigureOut">
              <a:rPr lang="es-ES" smtClean="0"/>
              <a:t>1/21/19</a:t>
            </a:fld>
            <a:endParaRPr lang="en-GB"/>
          </a:p>
        </p:txBody>
      </p:sp>
      <p:sp>
        <p:nvSpPr>
          <p:cNvPr id="4" name="Marcador de pie de página 3"/>
          <p:cNvSpPr>
            <a:spLocks noGrp="1"/>
          </p:cNvSpPr>
          <p:nvPr>
            <p:ph type="ftr" sz="quarter" idx="11"/>
          </p:nvPr>
        </p:nvSpPr>
        <p:spPr/>
        <p:txBody>
          <a:bodyPr/>
          <a:lstStyle/>
          <a:p>
            <a:endParaRPr lang="en-GB"/>
          </a:p>
        </p:txBody>
      </p:sp>
      <p:sp>
        <p:nvSpPr>
          <p:cNvPr id="5" name="Marcador de número de diapositiva 4"/>
          <p:cNvSpPr>
            <a:spLocks noGrp="1"/>
          </p:cNvSpPr>
          <p:nvPr>
            <p:ph type="sldNum" sz="quarter" idx="12"/>
          </p:nvPr>
        </p:nvSpPr>
        <p:spPr/>
        <p:txBody>
          <a:bodyPr/>
          <a:lstStyle/>
          <a:p>
            <a:fld id="{E9BA641C-2271-D04E-8E0A-B1B25654FD9A}" type="slidenum">
              <a:rPr lang="en-GB" smtClean="0"/>
              <a:t>‹Nr.›</a:t>
            </a:fld>
            <a:endParaRPr lang="en-GB"/>
          </a:p>
        </p:txBody>
      </p:sp>
    </p:spTree>
    <p:extLst>
      <p:ext uri="{BB962C8B-B14F-4D97-AF65-F5344CB8AC3E}">
        <p14:creationId xmlns:p14="http://schemas.microsoft.com/office/powerpoint/2010/main" val="811171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11CC71AF-DD63-9844-AD8E-FA15E2DFD5CF}" type="datetimeFigureOut">
              <a:rPr lang="es-ES" smtClean="0"/>
              <a:t>1/21/19</a:t>
            </a:fld>
            <a:endParaRPr lang="en-GB"/>
          </a:p>
        </p:txBody>
      </p:sp>
      <p:sp>
        <p:nvSpPr>
          <p:cNvPr id="3" name="Marcador de pie de página 2"/>
          <p:cNvSpPr>
            <a:spLocks noGrp="1"/>
          </p:cNvSpPr>
          <p:nvPr>
            <p:ph type="ftr" sz="quarter" idx="11"/>
          </p:nvPr>
        </p:nvSpPr>
        <p:spPr/>
        <p:txBody>
          <a:bodyPr/>
          <a:lstStyle/>
          <a:p>
            <a:endParaRPr lang="en-GB"/>
          </a:p>
        </p:txBody>
      </p:sp>
      <p:sp>
        <p:nvSpPr>
          <p:cNvPr id="4" name="Marcador de número de diapositiva 3"/>
          <p:cNvSpPr>
            <a:spLocks noGrp="1"/>
          </p:cNvSpPr>
          <p:nvPr>
            <p:ph type="sldNum" sz="quarter" idx="12"/>
          </p:nvPr>
        </p:nvSpPr>
        <p:spPr/>
        <p:txBody>
          <a:bodyPr/>
          <a:lstStyle/>
          <a:p>
            <a:fld id="{E9BA641C-2271-D04E-8E0A-B1B25654FD9A}" type="slidenum">
              <a:rPr lang="en-GB" smtClean="0"/>
              <a:t>‹Nr.›</a:t>
            </a:fld>
            <a:endParaRPr lang="en-GB"/>
          </a:p>
        </p:txBody>
      </p:sp>
    </p:spTree>
    <p:extLst>
      <p:ext uri="{BB962C8B-B14F-4D97-AF65-F5344CB8AC3E}">
        <p14:creationId xmlns:p14="http://schemas.microsoft.com/office/powerpoint/2010/main" val="3884902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3" y="273050"/>
            <a:ext cx="3008313" cy="1162051"/>
          </a:xfrm>
        </p:spPr>
        <p:txBody>
          <a:bodyPr anchor="b"/>
          <a:lstStyle>
            <a:lvl1pPr algn="l">
              <a:defRPr sz="2000" b="1"/>
            </a:lvl1pPr>
          </a:lstStyle>
          <a:p>
            <a:r>
              <a:rPr lang="es-ES_tradnl" smtClean="0"/>
              <a:t>Clic para editar título</a:t>
            </a:r>
            <a:endParaRPr lang="en-GB"/>
          </a:p>
        </p:txBody>
      </p:sp>
      <p:sp>
        <p:nvSpPr>
          <p:cNvPr id="3" name="Marcador de contenido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GB"/>
          </a:p>
        </p:txBody>
      </p:sp>
      <p:sp>
        <p:nvSpPr>
          <p:cNvPr id="4" name="Marcador de texto 3"/>
          <p:cNvSpPr>
            <a:spLocks noGrp="1"/>
          </p:cNvSpPr>
          <p:nvPr>
            <p:ph type="body" sz="half" idx="2"/>
          </p:nvPr>
        </p:nvSpPr>
        <p:spPr>
          <a:xfrm>
            <a:off x="457203" y="1435103"/>
            <a:ext cx="3008313" cy="4691063"/>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11CC71AF-DD63-9844-AD8E-FA15E2DFD5CF}" type="datetimeFigureOut">
              <a:rPr lang="es-ES" smtClean="0"/>
              <a:t>1/21/19</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E9BA641C-2271-D04E-8E0A-B1B25654FD9A}" type="slidenum">
              <a:rPr lang="en-GB" smtClean="0"/>
              <a:t>‹Nr.›</a:t>
            </a:fld>
            <a:endParaRPr lang="en-GB"/>
          </a:p>
        </p:txBody>
      </p:sp>
    </p:spTree>
    <p:extLst>
      <p:ext uri="{BB962C8B-B14F-4D97-AF65-F5344CB8AC3E}">
        <p14:creationId xmlns:p14="http://schemas.microsoft.com/office/powerpoint/2010/main" val="3926782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1"/>
            <a:ext cx="5486400" cy="566739"/>
          </a:xfrm>
        </p:spPr>
        <p:txBody>
          <a:bodyPr anchor="b"/>
          <a:lstStyle>
            <a:lvl1pPr algn="l">
              <a:defRPr sz="2000" b="1"/>
            </a:lvl1pPr>
          </a:lstStyle>
          <a:p>
            <a:r>
              <a:rPr lang="es-ES_tradnl" smtClean="0"/>
              <a:t>Clic para editar título</a:t>
            </a:r>
            <a:endParaRPr lang="en-GB"/>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146" indent="0">
              <a:buNone/>
              <a:defRPr sz="2800"/>
            </a:lvl2pPr>
            <a:lvl3pPr marL="914293" indent="0">
              <a:buNone/>
              <a:defRPr sz="2400"/>
            </a:lvl3pPr>
            <a:lvl4pPr marL="1371440" indent="0">
              <a:buNone/>
              <a:defRPr sz="2000"/>
            </a:lvl4pPr>
            <a:lvl5pPr marL="1828586" indent="0">
              <a:buNone/>
              <a:defRPr sz="2000"/>
            </a:lvl5pPr>
            <a:lvl6pPr marL="2285733" indent="0">
              <a:buNone/>
              <a:defRPr sz="2000"/>
            </a:lvl6pPr>
            <a:lvl7pPr marL="2742879" indent="0">
              <a:buNone/>
              <a:defRPr sz="2000"/>
            </a:lvl7pPr>
            <a:lvl8pPr marL="3200026" indent="0">
              <a:buNone/>
              <a:defRPr sz="2000"/>
            </a:lvl8pPr>
            <a:lvl9pPr marL="3657172" indent="0">
              <a:buNone/>
              <a:defRPr sz="2000"/>
            </a:lvl9pPr>
          </a:lstStyle>
          <a:p>
            <a:endParaRPr lang="en-GB"/>
          </a:p>
        </p:txBody>
      </p:sp>
      <p:sp>
        <p:nvSpPr>
          <p:cNvPr id="4" name="Marcador de texto 3"/>
          <p:cNvSpPr>
            <a:spLocks noGrp="1"/>
          </p:cNvSpPr>
          <p:nvPr>
            <p:ph type="body" sz="half" idx="2"/>
          </p:nvPr>
        </p:nvSpPr>
        <p:spPr>
          <a:xfrm>
            <a:off x="1792288" y="5367339"/>
            <a:ext cx="5486400" cy="804863"/>
          </a:xfrm>
        </p:spPr>
        <p:txBody>
          <a:bodyPr/>
          <a:lstStyle>
            <a:lvl1pPr marL="0" indent="0">
              <a:buNone/>
              <a:defRPr sz="1400"/>
            </a:lvl1pPr>
            <a:lvl2pPr marL="457146" indent="0">
              <a:buNone/>
              <a:defRPr sz="1200"/>
            </a:lvl2pPr>
            <a:lvl3pPr marL="914293" indent="0">
              <a:buNone/>
              <a:defRPr sz="1000"/>
            </a:lvl3pPr>
            <a:lvl4pPr marL="1371440" indent="0">
              <a:buNone/>
              <a:defRPr sz="900"/>
            </a:lvl4pPr>
            <a:lvl5pPr marL="1828586" indent="0">
              <a:buNone/>
              <a:defRPr sz="900"/>
            </a:lvl5pPr>
            <a:lvl6pPr marL="2285733" indent="0">
              <a:buNone/>
              <a:defRPr sz="900"/>
            </a:lvl6pPr>
            <a:lvl7pPr marL="2742879" indent="0">
              <a:buNone/>
              <a:defRPr sz="900"/>
            </a:lvl7pPr>
            <a:lvl8pPr marL="3200026" indent="0">
              <a:buNone/>
              <a:defRPr sz="900"/>
            </a:lvl8pPr>
            <a:lvl9pPr marL="3657172"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11CC71AF-DD63-9844-AD8E-FA15E2DFD5CF}" type="datetimeFigureOut">
              <a:rPr lang="es-ES" smtClean="0"/>
              <a:t>1/21/19</a:t>
            </a:fld>
            <a:endParaRPr lang="en-GB"/>
          </a:p>
        </p:txBody>
      </p:sp>
      <p:sp>
        <p:nvSpPr>
          <p:cNvPr id="6" name="Marcador de pie de página 5"/>
          <p:cNvSpPr>
            <a:spLocks noGrp="1"/>
          </p:cNvSpPr>
          <p:nvPr>
            <p:ph type="ftr" sz="quarter" idx="11"/>
          </p:nvPr>
        </p:nvSpPr>
        <p:spPr/>
        <p:txBody>
          <a:bodyPr/>
          <a:lstStyle/>
          <a:p>
            <a:endParaRPr lang="en-GB"/>
          </a:p>
        </p:txBody>
      </p:sp>
      <p:sp>
        <p:nvSpPr>
          <p:cNvPr id="7" name="Marcador de número de diapositiva 6"/>
          <p:cNvSpPr>
            <a:spLocks noGrp="1"/>
          </p:cNvSpPr>
          <p:nvPr>
            <p:ph type="sldNum" sz="quarter" idx="12"/>
          </p:nvPr>
        </p:nvSpPr>
        <p:spPr/>
        <p:txBody>
          <a:bodyPr/>
          <a:lstStyle/>
          <a:p>
            <a:fld id="{E9BA641C-2271-D04E-8E0A-B1B25654FD9A}" type="slidenum">
              <a:rPr lang="en-GB" smtClean="0"/>
              <a:t>‹Nr.›</a:t>
            </a:fld>
            <a:endParaRPr lang="en-GB"/>
          </a:p>
        </p:txBody>
      </p:sp>
    </p:spTree>
    <p:extLst>
      <p:ext uri="{BB962C8B-B14F-4D97-AF65-F5344CB8AC3E}">
        <p14:creationId xmlns:p14="http://schemas.microsoft.com/office/powerpoint/2010/main" val="419442076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9"/>
            <a:ext cx="8229600" cy="1143000"/>
          </a:xfrm>
          <a:prstGeom prst="rect">
            <a:avLst/>
          </a:prstGeom>
        </p:spPr>
        <p:txBody>
          <a:bodyPr vert="horz" lIns="91429" tIns="45714" rIns="91429" bIns="45714" rtlCol="0" anchor="ctr">
            <a:normAutofit/>
          </a:bodyPr>
          <a:lstStyle/>
          <a:p>
            <a:r>
              <a:rPr lang="es-ES_tradnl" smtClean="0"/>
              <a:t>Clic para editar título</a:t>
            </a:r>
            <a:endParaRPr lang="en-GB"/>
          </a:p>
        </p:txBody>
      </p:sp>
      <p:sp>
        <p:nvSpPr>
          <p:cNvPr id="3" name="Marcador de texto 2"/>
          <p:cNvSpPr>
            <a:spLocks noGrp="1"/>
          </p:cNvSpPr>
          <p:nvPr>
            <p:ph type="body" idx="1"/>
          </p:nvPr>
        </p:nvSpPr>
        <p:spPr>
          <a:xfrm>
            <a:off x="457200" y="1600202"/>
            <a:ext cx="8229600" cy="4525963"/>
          </a:xfrm>
          <a:prstGeom prst="rect">
            <a:avLst/>
          </a:prstGeom>
        </p:spPr>
        <p:txBody>
          <a:bodyPr vert="horz" lIns="91429" tIns="45714" rIns="91429" bIns="45714"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n-GB"/>
          </a:p>
        </p:txBody>
      </p:sp>
      <p:sp>
        <p:nvSpPr>
          <p:cNvPr id="4" name="Marcador de fecha 3"/>
          <p:cNvSpPr>
            <a:spLocks noGrp="1"/>
          </p:cNvSpPr>
          <p:nvPr>
            <p:ph type="dt" sz="half" idx="2"/>
          </p:nvPr>
        </p:nvSpPr>
        <p:spPr>
          <a:xfrm>
            <a:off x="457200" y="6356351"/>
            <a:ext cx="2133600" cy="365125"/>
          </a:xfrm>
          <a:prstGeom prst="rect">
            <a:avLst/>
          </a:prstGeom>
        </p:spPr>
        <p:txBody>
          <a:bodyPr vert="horz" lIns="91429" tIns="45714" rIns="91429" bIns="45714" rtlCol="0" anchor="ctr"/>
          <a:lstStyle>
            <a:lvl1pPr algn="l">
              <a:defRPr sz="1200">
                <a:solidFill>
                  <a:schemeClr val="tx1">
                    <a:tint val="75000"/>
                  </a:schemeClr>
                </a:solidFill>
              </a:defRPr>
            </a:lvl1pPr>
          </a:lstStyle>
          <a:p>
            <a:fld id="{11CC71AF-DD63-9844-AD8E-FA15E2DFD5CF}" type="datetimeFigureOut">
              <a:rPr lang="es-ES" smtClean="0"/>
              <a:t>1/21/19</a:t>
            </a:fld>
            <a:endParaRPr lang="en-GB"/>
          </a:p>
        </p:txBody>
      </p:sp>
      <p:sp>
        <p:nvSpPr>
          <p:cNvPr id="5" name="Marcador de pie de página 4"/>
          <p:cNvSpPr>
            <a:spLocks noGrp="1"/>
          </p:cNvSpPr>
          <p:nvPr>
            <p:ph type="ftr" sz="quarter" idx="3"/>
          </p:nvPr>
        </p:nvSpPr>
        <p:spPr>
          <a:xfrm>
            <a:off x="3124200" y="6356351"/>
            <a:ext cx="2895600" cy="365125"/>
          </a:xfrm>
          <a:prstGeom prst="rect">
            <a:avLst/>
          </a:prstGeom>
        </p:spPr>
        <p:txBody>
          <a:bodyPr vert="horz" lIns="91429" tIns="45714" rIns="91429" bIns="45714" rtlCol="0" anchor="ctr"/>
          <a:lstStyle>
            <a:lvl1pPr algn="ctr">
              <a:defRPr sz="1200">
                <a:solidFill>
                  <a:schemeClr val="tx1">
                    <a:tint val="75000"/>
                  </a:schemeClr>
                </a:solidFill>
              </a:defRPr>
            </a:lvl1pPr>
          </a:lstStyle>
          <a:p>
            <a:endParaRPr lang="en-GB"/>
          </a:p>
        </p:txBody>
      </p:sp>
      <p:sp>
        <p:nvSpPr>
          <p:cNvPr id="6" name="Marcador de número de diapositiva 5"/>
          <p:cNvSpPr>
            <a:spLocks noGrp="1"/>
          </p:cNvSpPr>
          <p:nvPr>
            <p:ph type="sldNum" sz="quarter" idx="4"/>
          </p:nvPr>
        </p:nvSpPr>
        <p:spPr>
          <a:xfrm>
            <a:off x="6553200" y="6356351"/>
            <a:ext cx="2133600" cy="365125"/>
          </a:xfrm>
          <a:prstGeom prst="rect">
            <a:avLst/>
          </a:prstGeom>
        </p:spPr>
        <p:txBody>
          <a:bodyPr vert="horz" lIns="91429" tIns="45714" rIns="91429" bIns="45714" rtlCol="0" anchor="ctr"/>
          <a:lstStyle>
            <a:lvl1pPr algn="r">
              <a:defRPr sz="1200">
                <a:solidFill>
                  <a:schemeClr val="tx1">
                    <a:tint val="75000"/>
                  </a:schemeClr>
                </a:solidFill>
              </a:defRPr>
            </a:lvl1pPr>
          </a:lstStyle>
          <a:p>
            <a:fld id="{E9BA641C-2271-D04E-8E0A-B1B25654FD9A}" type="slidenum">
              <a:rPr lang="en-GB" smtClean="0"/>
              <a:t>‹Nr.›</a:t>
            </a:fld>
            <a:endParaRPr lang="en-GB"/>
          </a:p>
        </p:txBody>
      </p:sp>
    </p:spTree>
    <p:extLst>
      <p:ext uri="{BB962C8B-B14F-4D97-AF65-F5344CB8AC3E}">
        <p14:creationId xmlns:p14="http://schemas.microsoft.com/office/powerpoint/2010/main" val="1281990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46" rtl="0" eaLnBrk="1" latinLnBrk="0" hangingPunct="1">
        <a:spcBef>
          <a:spcPct val="0"/>
        </a:spcBef>
        <a:buNone/>
        <a:defRPr sz="4400" kern="1200">
          <a:solidFill>
            <a:schemeClr val="tx1"/>
          </a:solidFill>
          <a:latin typeface="+mj-lt"/>
          <a:ea typeface="+mj-ea"/>
          <a:cs typeface="+mj-cs"/>
        </a:defRPr>
      </a:lvl1pPr>
    </p:titleStyle>
    <p:bodyStyle>
      <a:lvl1pPr marL="342860" indent="-342860" algn="l" defTabSz="457146" rtl="0" eaLnBrk="1" latinLnBrk="0" hangingPunct="1">
        <a:spcBef>
          <a:spcPct val="20000"/>
        </a:spcBef>
        <a:buFont typeface="Arial"/>
        <a:buChar char="•"/>
        <a:defRPr sz="3200" kern="1200">
          <a:solidFill>
            <a:schemeClr val="tx1"/>
          </a:solidFill>
          <a:latin typeface="+mn-lt"/>
          <a:ea typeface="+mn-ea"/>
          <a:cs typeface="+mn-cs"/>
        </a:defRPr>
      </a:lvl1pPr>
      <a:lvl2pPr marL="742863" indent="-285717" algn="l" defTabSz="457146" rtl="0" eaLnBrk="1" latinLnBrk="0" hangingPunct="1">
        <a:spcBef>
          <a:spcPct val="20000"/>
        </a:spcBef>
        <a:buFont typeface="Arial"/>
        <a:buChar char="–"/>
        <a:defRPr sz="2800" kern="1200">
          <a:solidFill>
            <a:schemeClr val="tx1"/>
          </a:solidFill>
          <a:latin typeface="+mn-lt"/>
          <a:ea typeface="+mn-ea"/>
          <a:cs typeface="+mn-cs"/>
        </a:defRPr>
      </a:lvl2pPr>
      <a:lvl3pPr marL="1142867" indent="-228573" algn="l" defTabSz="457146" rtl="0" eaLnBrk="1" latinLnBrk="0" hangingPunct="1">
        <a:spcBef>
          <a:spcPct val="20000"/>
        </a:spcBef>
        <a:buFont typeface="Arial"/>
        <a:buChar char="•"/>
        <a:defRPr sz="2400" kern="1200">
          <a:solidFill>
            <a:schemeClr val="tx1"/>
          </a:solidFill>
          <a:latin typeface="+mn-lt"/>
          <a:ea typeface="+mn-ea"/>
          <a:cs typeface="+mn-cs"/>
        </a:defRPr>
      </a:lvl3pPr>
      <a:lvl4pPr marL="1600013" indent="-228573" algn="l" defTabSz="457146" rtl="0" eaLnBrk="1" latinLnBrk="0" hangingPunct="1">
        <a:spcBef>
          <a:spcPct val="20000"/>
        </a:spcBef>
        <a:buFont typeface="Arial"/>
        <a:buChar char="–"/>
        <a:defRPr sz="2000" kern="1200">
          <a:solidFill>
            <a:schemeClr val="tx1"/>
          </a:solidFill>
          <a:latin typeface="+mn-lt"/>
          <a:ea typeface="+mn-ea"/>
          <a:cs typeface="+mn-cs"/>
        </a:defRPr>
      </a:lvl4pPr>
      <a:lvl5pPr marL="2057159" indent="-228573" algn="l" defTabSz="457146" rtl="0" eaLnBrk="1" latinLnBrk="0" hangingPunct="1">
        <a:spcBef>
          <a:spcPct val="20000"/>
        </a:spcBef>
        <a:buFont typeface="Arial"/>
        <a:buChar char="»"/>
        <a:defRPr sz="2000" kern="1200">
          <a:solidFill>
            <a:schemeClr val="tx1"/>
          </a:solidFill>
          <a:latin typeface="+mn-lt"/>
          <a:ea typeface="+mn-ea"/>
          <a:cs typeface="+mn-cs"/>
        </a:defRPr>
      </a:lvl5pPr>
      <a:lvl6pPr marL="2514306" indent="-228573" algn="l" defTabSz="457146" rtl="0" eaLnBrk="1" latinLnBrk="0" hangingPunct="1">
        <a:spcBef>
          <a:spcPct val="20000"/>
        </a:spcBef>
        <a:buFont typeface="Arial"/>
        <a:buChar char="•"/>
        <a:defRPr sz="2000" kern="1200">
          <a:solidFill>
            <a:schemeClr val="tx1"/>
          </a:solidFill>
          <a:latin typeface="+mn-lt"/>
          <a:ea typeface="+mn-ea"/>
          <a:cs typeface="+mn-cs"/>
        </a:defRPr>
      </a:lvl6pPr>
      <a:lvl7pPr marL="2971453" indent="-228573" algn="l" defTabSz="457146" rtl="0" eaLnBrk="1" latinLnBrk="0" hangingPunct="1">
        <a:spcBef>
          <a:spcPct val="20000"/>
        </a:spcBef>
        <a:buFont typeface="Arial"/>
        <a:buChar char="•"/>
        <a:defRPr sz="2000" kern="1200">
          <a:solidFill>
            <a:schemeClr val="tx1"/>
          </a:solidFill>
          <a:latin typeface="+mn-lt"/>
          <a:ea typeface="+mn-ea"/>
          <a:cs typeface="+mn-cs"/>
        </a:defRPr>
      </a:lvl7pPr>
      <a:lvl8pPr marL="3428599" indent="-228573" algn="l" defTabSz="457146" rtl="0" eaLnBrk="1" latinLnBrk="0" hangingPunct="1">
        <a:spcBef>
          <a:spcPct val="20000"/>
        </a:spcBef>
        <a:buFont typeface="Arial"/>
        <a:buChar char="•"/>
        <a:defRPr sz="2000" kern="1200">
          <a:solidFill>
            <a:schemeClr val="tx1"/>
          </a:solidFill>
          <a:latin typeface="+mn-lt"/>
          <a:ea typeface="+mn-ea"/>
          <a:cs typeface="+mn-cs"/>
        </a:defRPr>
      </a:lvl8pPr>
      <a:lvl9pPr marL="3885746" indent="-228573" algn="l" defTabSz="457146"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146" rtl="0" eaLnBrk="1" latinLnBrk="0" hangingPunct="1">
        <a:defRPr sz="1800" kern="1200">
          <a:solidFill>
            <a:schemeClr val="tx1"/>
          </a:solidFill>
          <a:latin typeface="+mn-lt"/>
          <a:ea typeface="+mn-ea"/>
          <a:cs typeface="+mn-cs"/>
        </a:defRPr>
      </a:lvl1pPr>
      <a:lvl2pPr marL="457146" algn="l" defTabSz="457146" rtl="0" eaLnBrk="1" latinLnBrk="0" hangingPunct="1">
        <a:defRPr sz="1800" kern="1200">
          <a:solidFill>
            <a:schemeClr val="tx1"/>
          </a:solidFill>
          <a:latin typeface="+mn-lt"/>
          <a:ea typeface="+mn-ea"/>
          <a:cs typeface="+mn-cs"/>
        </a:defRPr>
      </a:lvl2pPr>
      <a:lvl3pPr marL="914293" algn="l" defTabSz="457146" rtl="0" eaLnBrk="1" latinLnBrk="0" hangingPunct="1">
        <a:defRPr sz="1800" kern="1200">
          <a:solidFill>
            <a:schemeClr val="tx1"/>
          </a:solidFill>
          <a:latin typeface="+mn-lt"/>
          <a:ea typeface="+mn-ea"/>
          <a:cs typeface="+mn-cs"/>
        </a:defRPr>
      </a:lvl3pPr>
      <a:lvl4pPr marL="1371440" algn="l" defTabSz="457146" rtl="0" eaLnBrk="1" latinLnBrk="0" hangingPunct="1">
        <a:defRPr sz="1800" kern="1200">
          <a:solidFill>
            <a:schemeClr val="tx1"/>
          </a:solidFill>
          <a:latin typeface="+mn-lt"/>
          <a:ea typeface="+mn-ea"/>
          <a:cs typeface="+mn-cs"/>
        </a:defRPr>
      </a:lvl4pPr>
      <a:lvl5pPr marL="1828586" algn="l" defTabSz="457146" rtl="0" eaLnBrk="1" latinLnBrk="0" hangingPunct="1">
        <a:defRPr sz="1800" kern="1200">
          <a:solidFill>
            <a:schemeClr val="tx1"/>
          </a:solidFill>
          <a:latin typeface="+mn-lt"/>
          <a:ea typeface="+mn-ea"/>
          <a:cs typeface="+mn-cs"/>
        </a:defRPr>
      </a:lvl5pPr>
      <a:lvl6pPr marL="2285733" algn="l" defTabSz="457146" rtl="0" eaLnBrk="1" latinLnBrk="0" hangingPunct="1">
        <a:defRPr sz="1800" kern="1200">
          <a:solidFill>
            <a:schemeClr val="tx1"/>
          </a:solidFill>
          <a:latin typeface="+mn-lt"/>
          <a:ea typeface="+mn-ea"/>
          <a:cs typeface="+mn-cs"/>
        </a:defRPr>
      </a:lvl6pPr>
      <a:lvl7pPr marL="2742879" algn="l" defTabSz="457146" rtl="0" eaLnBrk="1" latinLnBrk="0" hangingPunct="1">
        <a:defRPr sz="1800" kern="1200">
          <a:solidFill>
            <a:schemeClr val="tx1"/>
          </a:solidFill>
          <a:latin typeface="+mn-lt"/>
          <a:ea typeface="+mn-ea"/>
          <a:cs typeface="+mn-cs"/>
        </a:defRPr>
      </a:lvl7pPr>
      <a:lvl8pPr marL="3200026" algn="l" defTabSz="457146" rtl="0" eaLnBrk="1" latinLnBrk="0" hangingPunct="1">
        <a:defRPr sz="1800" kern="1200">
          <a:solidFill>
            <a:schemeClr val="tx1"/>
          </a:solidFill>
          <a:latin typeface="+mn-lt"/>
          <a:ea typeface="+mn-ea"/>
          <a:cs typeface="+mn-cs"/>
        </a:defRPr>
      </a:lvl8pPr>
      <a:lvl9pPr marL="3657172" algn="l" defTabSz="4571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gif"/><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diagramData" Target="../diagrams/data1.xml"/><Relationship Id="rId6" Type="http://schemas.openxmlformats.org/officeDocument/2006/relationships/diagramLayout" Target="../diagrams/layout1.xml"/><Relationship Id="rId7" Type="http://schemas.openxmlformats.org/officeDocument/2006/relationships/diagramQuickStyle" Target="../diagrams/quickStyle1.xml"/><Relationship Id="rId8" Type="http://schemas.openxmlformats.org/officeDocument/2006/relationships/diagramColors" Target="../diagrams/colors1.xml"/><Relationship Id="rId9" Type="http://schemas.microsoft.com/office/2007/relationships/diagramDrawing" Target="../diagrams/drawing1.xml"/><Relationship Id="rId10"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png"/><Relationship Id="rId7" Type="http://schemas.openxmlformats.org/officeDocument/2006/relationships/image" Target="../media/image22.jp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338302" y="3892953"/>
            <a:ext cx="4572000" cy="1954359"/>
          </a:xfrm>
          <a:prstGeom prst="rect">
            <a:avLst/>
          </a:prstGeom>
        </p:spPr>
        <p:txBody>
          <a:bodyPr lIns="91418" tIns="45709" rIns="91418" bIns="45709">
            <a:spAutoFit/>
          </a:bodyPr>
          <a:lstStyle/>
          <a:p>
            <a:pPr algn="r"/>
            <a:r>
              <a:rPr lang="en-GB" sz="2000" b="1" dirty="0" smtClean="0">
                <a:latin typeface="+mj-lt"/>
                <a:cs typeface="Apple Symbols"/>
              </a:rPr>
              <a:t>Mar </a:t>
            </a:r>
            <a:r>
              <a:rPr lang="en-GB" sz="2000" b="1" dirty="0" err="1" smtClean="0">
                <a:latin typeface="+mj-lt"/>
                <a:cs typeface="Apple Symbols"/>
              </a:rPr>
              <a:t>Muñiz</a:t>
            </a:r>
            <a:r>
              <a:rPr lang="en-GB" sz="2000" b="1" dirty="0" smtClean="0">
                <a:latin typeface="+mj-lt"/>
                <a:cs typeface="Apple Symbols"/>
              </a:rPr>
              <a:t> </a:t>
            </a:r>
            <a:r>
              <a:rPr lang="en-GB" sz="2000" b="1" dirty="0" smtClean="0">
                <a:latin typeface="+mj-lt"/>
                <a:cs typeface="Apple Symbols"/>
              </a:rPr>
              <a:t>Moreno</a:t>
            </a:r>
            <a:endParaRPr lang="en-GB" sz="2000" b="1" dirty="0" smtClean="0">
              <a:latin typeface="+mj-lt"/>
              <a:cs typeface="Apple Symbols"/>
            </a:endParaRPr>
          </a:p>
          <a:p>
            <a:pPr algn="r"/>
            <a:endParaRPr lang="en-GB" sz="1100" b="1" dirty="0">
              <a:latin typeface="+mj-lt"/>
              <a:cs typeface="Apple Symbols"/>
            </a:endParaRPr>
          </a:p>
          <a:p>
            <a:pPr algn="r"/>
            <a:r>
              <a:rPr lang="en-GB" sz="2000" b="1" dirty="0" err="1" smtClean="0">
                <a:cs typeface="Apple Symbols"/>
              </a:rPr>
              <a:t>Yann</a:t>
            </a:r>
            <a:r>
              <a:rPr lang="en-GB" sz="2000" b="1" dirty="0" smtClean="0">
                <a:cs typeface="Apple Symbols"/>
              </a:rPr>
              <a:t> </a:t>
            </a:r>
            <a:r>
              <a:rPr lang="en-GB" sz="2000" b="1" dirty="0" err="1" smtClean="0">
                <a:cs typeface="Apple Symbols"/>
              </a:rPr>
              <a:t>Herault</a:t>
            </a:r>
            <a:endParaRPr lang="en-GB" sz="2000" b="1" dirty="0" smtClean="0">
              <a:latin typeface="+mj-lt"/>
              <a:cs typeface="Apple Symbols"/>
            </a:endParaRPr>
          </a:p>
          <a:p>
            <a:pPr algn="r"/>
            <a:r>
              <a:rPr lang="en-GB" sz="1400" b="1" dirty="0">
                <a:solidFill>
                  <a:srgbClr val="31859C"/>
                </a:solidFill>
                <a:latin typeface="+mj-lt"/>
                <a:cs typeface="Apple Symbols"/>
              </a:rPr>
              <a:t>Team Physiopathology of aneuploidy, gene dosage effect and Down syndrome</a:t>
            </a:r>
          </a:p>
          <a:p>
            <a:pPr algn="r"/>
            <a:r>
              <a:rPr lang="en-GB" sz="1400" b="1" dirty="0" err="1">
                <a:solidFill>
                  <a:srgbClr val="F0156A"/>
                </a:solidFill>
                <a:latin typeface="+mj-lt"/>
                <a:cs typeface="Apple Symbols"/>
              </a:rPr>
              <a:t>Herault</a:t>
            </a:r>
            <a:r>
              <a:rPr lang="en-GB" sz="1400" b="1" dirty="0">
                <a:solidFill>
                  <a:srgbClr val="F0156A"/>
                </a:solidFill>
                <a:latin typeface="+mj-lt"/>
                <a:cs typeface="Apple Symbols"/>
              </a:rPr>
              <a:t> lab.</a:t>
            </a:r>
          </a:p>
          <a:p>
            <a:pPr algn="r"/>
            <a:r>
              <a:rPr lang="fr-FR" sz="1400" b="1" dirty="0" err="1">
                <a:solidFill>
                  <a:schemeClr val="accent1">
                    <a:lumMod val="75000"/>
                  </a:schemeClr>
                </a:solidFill>
                <a:latin typeface="+mj-lt"/>
                <a:cs typeface="Apple Symbols"/>
              </a:rPr>
              <a:t>Translational</a:t>
            </a:r>
            <a:r>
              <a:rPr lang="fr-FR" sz="1400" b="1" dirty="0">
                <a:solidFill>
                  <a:schemeClr val="accent1">
                    <a:lumMod val="75000"/>
                  </a:schemeClr>
                </a:solidFill>
                <a:latin typeface="+mj-lt"/>
                <a:cs typeface="Apple Symbols"/>
              </a:rPr>
              <a:t> </a:t>
            </a:r>
            <a:r>
              <a:rPr lang="fr-FR" sz="1400" b="1" dirty="0" err="1">
                <a:solidFill>
                  <a:schemeClr val="accent1">
                    <a:lumMod val="75000"/>
                  </a:schemeClr>
                </a:solidFill>
                <a:latin typeface="+mj-lt"/>
                <a:cs typeface="Apple Symbols"/>
              </a:rPr>
              <a:t>Medicine</a:t>
            </a:r>
            <a:r>
              <a:rPr lang="fr-FR" sz="1400" b="1" dirty="0">
                <a:solidFill>
                  <a:schemeClr val="accent1">
                    <a:lumMod val="75000"/>
                  </a:schemeClr>
                </a:solidFill>
                <a:latin typeface="+mj-lt"/>
                <a:cs typeface="Apple Symbols"/>
              </a:rPr>
              <a:t> and </a:t>
            </a:r>
            <a:r>
              <a:rPr lang="fr-FR" sz="1400" b="1" dirty="0" err="1">
                <a:solidFill>
                  <a:schemeClr val="accent1">
                    <a:lumMod val="75000"/>
                  </a:schemeClr>
                </a:solidFill>
                <a:latin typeface="+mj-lt"/>
                <a:cs typeface="Apple Symbols"/>
              </a:rPr>
              <a:t>Neurogenetics</a:t>
            </a:r>
            <a:r>
              <a:rPr lang="fr-FR" sz="1400" b="1" dirty="0">
                <a:solidFill>
                  <a:schemeClr val="accent1">
                    <a:lumMod val="75000"/>
                  </a:schemeClr>
                </a:solidFill>
                <a:latin typeface="+mj-lt"/>
                <a:cs typeface="Apple Symbols"/>
              </a:rPr>
              <a:t> </a:t>
            </a:r>
            <a:r>
              <a:rPr lang="fr-FR" sz="1400" b="1" dirty="0" err="1">
                <a:solidFill>
                  <a:schemeClr val="accent1">
                    <a:lumMod val="75000"/>
                  </a:schemeClr>
                </a:solidFill>
                <a:latin typeface="+mj-lt"/>
                <a:cs typeface="Apple Symbols"/>
              </a:rPr>
              <a:t>Department</a:t>
            </a:r>
            <a:endParaRPr lang="en-GB" sz="1400" b="1" dirty="0">
              <a:solidFill>
                <a:schemeClr val="accent1">
                  <a:lumMod val="75000"/>
                </a:schemeClr>
              </a:solidFill>
              <a:latin typeface="+mj-lt"/>
              <a:cs typeface="Apple Symbols"/>
            </a:endParaRPr>
          </a:p>
          <a:p>
            <a:pPr algn="r"/>
            <a:r>
              <a:rPr lang="it-IT" sz="1400" b="1" dirty="0">
                <a:solidFill>
                  <a:srgbClr val="000090"/>
                </a:solidFill>
                <a:latin typeface="+mj-lt"/>
                <a:cs typeface="Apple Symbols"/>
              </a:rPr>
              <a:t>I.G.B.M.C.</a:t>
            </a:r>
            <a:endParaRPr lang="en-GB" sz="1400" b="1" dirty="0">
              <a:solidFill>
                <a:srgbClr val="000090"/>
              </a:solidFill>
              <a:latin typeface="+mj-lt"/>
              <a:cs typeface="Apple Symbols"/>
            </a:endParaRPr>
          </a:p>
        </p:txBody>
      </p:sp>
      <p:grpSp>
        <p:nvGrpSpPr>
          <p:cNvPr id="23" name="Groupe 18"/>
          <p:cNvGrpSpPr/>
          <p:nvPr/>
        </p:nvGrpSpPr>
        <p:grpSpPr>
          <a:xfrm>
            <a:off x="317659" y="5890360"/>
            <a:ext cx="3173518" cy="500815"/>
            <a:chOff x="4966523" y="6124283"/>
            <a:chExt cx="2502138" cy="471281"/>
          </a:xfrm>
        </p:grpSpPr>
        <p:pic>
          <p:nvPicPr>
            <p:cNvPr id="24" name="Imag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3585" y="6264637"/>
              <a:ext cx="952490" cy="239246"/>
            </a:xfrm>
            <a:prstGeom prst="rect">
              <a:avLst/>
            </a:prstGeom>
          </p:spPr>
        </p:pic>
        <p:pic>
          <p:nvPicPr>
            <p:cNvPr id="25" name="Imag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6523" y="6124283"/>
              <a:ext cx="471281" cy="471281"/>
            </a:xfrm>
            <a:prstGeom prst="rect">
              <a:avLst/>
            </a:prstGeom>
          </p:spPr>
        </p:pic>
        <p:pic>
          <p:nvPicPr>
            <p:cNvPr id="26" name="Imag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1856" y="6179038"/>
              <a:ext cx="786805" cy="361769"/>
            </a:xfrm>
            <a:prstGeom prst="rect">
              <a:avLst/>
            </a:prstGeom>
          </p:spPr>
        </p:pic>
      </p:grpSp>
      <p:pic>
        <p:nvPicPr>
          <p:cNvPr id="28" name="Imag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3335" y="5916453"/>
            <a:ext cx="1125635" cy="561866"/>
          </a:xfrm>
          <a:prstGeom prst="rect">
            <a:avLst/>
          </a:prstGeom>
        </p:spPr>
      </p:pic>
      <p:sp>
        <p:nvSpPr>
          <p:cNvPr id="29" name="Text Box 4"/>
          <p:cNvSpPr txBox="1">
            <a:spLocks noChangeArrowheads="1"/>
          </p:cNvSpPr>
          <p:nvPr/>
        </p:nvSpPr>
        <p:spPr bwMode="auto">
          <a:xfrm>
            <a:off x="0" y="451998"/>
            <a:ext cx="8987840" cy="3117765"/>
          </a:xfrm>
          <a:prstGeom prst="rect">
            <a:avLst/>
          </a:prstGeom>
          <a:noFill/>
          <a:ln w="9525">
            <a:noFill/>
            <a:miter lim="800000"/>
            <a:headEnd/>
            <a:tailEnd/>
          </a:ln>
          <a:effectLst/>
        </p:spPr>
        <p:txBody>
          <a:bodyPr wrap="square" lIns="91429" tIns="45714" rIns="91429" bIns="45714">
            <a:prstTxWarp prst="textNoShape">
              <a:avLst/>
            </a:prstTxWarp>
            <a:spAutoFit/>
          </a:bodyPr>
          <a:lstStyle/>
          <a:p>
            <a:pPr algn="ctr">
              <a:lnSpc>
                <a:spcPct val="120000"/>
              </a:lnSpc>
            </a:pPr>
            <a:r>
              <a:rPr lang="en-GB" sz="3200" b="1" dirty="0" smtClean="0">
                <a:solidFill>
                  <a:srgbClr val="000090"/>
                </a:solidFill>
              </a:rPr>
              <a:t>QUACK: ML algorithm </a:t>
            </a:r>
            <a:r>
              <a:rPr lang="en-GB" sz="3200" b="1" dirty="0">
                <a:solidFill>
                  <a:srgbClr val="000090"/>
                </a:solidFill>
              </a:rPr>
              <a:t>to predict </a:t>
            </a:r>
            <a:r>
              <a:rPr lang="en-GB" sz="3200" b="1" dirty="0" smtClean="0">
                <a:solidFill>
                  <a:srgbClr val="000090"/>
                </a:solidFill>
              </a:rPr>
              <a:t>new candidate genes involved in </a:t>
            </a:r>
            <a:r>
              <a:rPr lang="en-GB" sz="3200" b="1" dirty="0" smtClean="0">
                <a:solidFill>
                  <a:srgbClr val="F0156A"/>
                </a:solidFill>
              </a:rPr>
              <a:t>{brain </a:t>
            </a:r>
            <a:r>
              <a:rPr lang="en-GB" sz="3200" b="1" dirty="0">
                <a:solidFill>
                  <a:srgbClr val="F0156A"/>
                </a:solidFill>
              </a:rPr>
              <a:t>dysfunction observed in Down </a:t>
            </a:r>
            <a:r>
              <a:rPr lang="en-GB" sz="3200" b="1" dirty="0" smtClean="0">
                <a:solidFill>
                  <a:srgbClr val="F0156A"/>
                </a:solidFill>
              </a:rPr>
              <a:t>syndrome}</a:t>
            </a:r>
            <a:r>
              <a:rPr lang="en-GB" sz="3200" b="1" dirty="0" smtClean="0">
                <a:solidFill>
                  <a:srgbClr val="000090"/>
                </a:solidFill>
              </a:rPr>
              <a:t>:</a:t>
            </a:r>
            <a:endParaRPr lang="fr-FR" sz="3200" b="1" dirty="0">
              <a:solidFill>
                <a:srgbClr val="000090"/>
              </a:solidFill>
              <a:latin typeface="Unistra A" panose="02000503030000020000" pitchFamily="2" charset="0"/>
              <a:cs typeface="Arial"/>
            </a:endParaRPr>
          </a:p>
          <a:p>
            <a:pPr algn="ctr">
              <a:lnSpc>
                <a:spcPct val="130000"/>
              </a:lnSpc>
              <a:spcBef>
                <a:spcPts val="1200"/>
              </a:spcBef>
            </a:pPr>
            <a:r>
              <a:rPr lang="fr-FR" sz="2800" b="1" dirty="0" smtClean="0">
                <a:solidFill>
                  <a:srgbClr val="000090"/>
                </a:solidFill>
              </a:rPr>
              <a:t>B</a:t>
            </a:r>
            <a:r>
              <a:rPr lang="en-GB" sz="2800" b="1" dirty="0" err="1" smtClean="0">
                <a:solidFill>
                  <a:srgbClr val="000090"/>
                </a:solidFill>
              </a:rPr>
              <a:t>ased</a:t>
            </a:r>
            <a:r>
              <a:rPr lang="en-GB" sz="2800" b="1" dirty="0" smtClean="0">
                <a:solidFill>
                  <a:srgbClr val="000090"/>
                </a:solidFill>
              </a:rPr>
              <a:t> on biological </a:t>
            </a:r>
            <a:r>
              <a:rPr lang="en-GB" sz="2800" b="1" dirty="0">
                <a:solidFill>
                  <a:srgbClr val="000090"/>
                </a:solidFill>
              </a:rPr>
              <a:t>pathway relationships </a:t>
            </a:r>
            <a:r>
              <a:rPr lang="en-GB" sz="2800" b="1" dirty="0" smtClean="0">
                <a:solidFill>
                  <a:srgbClr val="000090"/>
                </a:solidFill>
              </a:rPr>
              <a:t>and functional </a:t>
            </a:r>
            <a:r>
              <a:rPr lang="en-GB" sz="2800" b="1" dirty="0">
                <a:solidFill>
                  <a:srgbClr val="000090"/>
                </a:solidFill>
              </a:rPr>
              <a:t>genomics networks </a:t>
            </a:r>
            <a:r>
              <a:rPr lang="en-GB" sz="2800" b="1" dirty="0" smtClean="0">
                <a:solidFill>
                  <a:srgbClr val="000090"/>
                </a:solidFill>
              </a:rPr>
              <a:t> case study</a:t>
            </a:r>
            <a:endParaRPr lang="fr-FR" sz="2800" b="1" dirty="0">
              <a:solidFill>
                <a:srgbClr val="000090"/>
              </a:solidFill>
              <a:latin typeface="Unistra A" panose="02000503030000020000" pitchFamily="2" charset="0"/>
              <a:cs typeface="Arial"/>
            </a:endParaRPr>
          </a:p>
        </p:txBody>
      </p:sp>
      <p:pic>
        <p:nvPicPr>
          <p:cNvPr id="30" name="Imag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86611" y="5961626"/>
            <a:ext cx="2029575" cy="488683"/>
          </a:xfrm>
          <a:prstGeom prst="rect">
            <a:avLst/>
          </a:prstGeom>
        </p:spPr>
      </p:pic>
      <p:pic>
        <p:nvPicPr>
          <p:cNvPr id="22" name="Imagen 21" descr="CERBMgie-300x82.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7123" y="6017062"/>
            <a:ext cx="1523904" cy="416534"/>
          </a:xfrm>
          <a:prstGeom prst="rect">
            <a:avLst/>
          </a:prstGeom>
        </p:spPr>
      </p:pic>
      <p:pic>
        <p:nvPicPr>
          <p:cNvPr id="18" name="Imagen 17"/>
          <p:cNvPicPr>
            <a:picLocks noChangeAspect="1"/>
          </p:cNvPicPr>
          <p:nvPr/>
        </p:nvPicPr>
        <p:blipFill>
          <a:blip r:embed="rId9"/>
          <a:stretch>
            <a:fillRect/>
          </a:stretch>
        </p:blipFill>
        <p:spPr>
          <a:xfrm>
            <a:off x="8573" y="6561104"/>
            <a:ext cx="9144000" cy="332967"/>
          </a:xfrm>
          <a:prstGeom prst="rect">
            <a:avLst/>
          </a:prstGeom>
        </p:spPr>
      </p:pic>
      <p:pic>
        <p:nvPicPr>
          <p:cNvPr id="19" name="Imagen 18" descr="Research_MLC Management_Banne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74" y="6561103"/>
            <a:ext cx="1467677" cy="294951"/>
          </a:xfrm>
          <a:prstGeom prst="rect">
            <a:avLst/>
          </a:prstGeom>
        </p:spPr>
      </p:pic>
      <p:pic>
        <p:nvPicPr>
          <p:cNvPr id="17" name="Imagen 16"/>
          <p:cNvPicPr>
            <a:picLocks noChangeAspect="1"/>
          </p:cNvPicPr>
          <p:nvPr/>
        </p:nvPicPr>
        <p:blipFill>
          <a:blip r:embed="rId11"/>
          <a:stretch>
            <a:fillRect/>
          </a:stretch>
        </p:blipFill>
        <p:spPr>
          <a:xfrm>
            <a:off x="489478" y="3734178"/>
            <a:ext cx="3395030" cy="2113134"/>
          </a:xfrm>
          <a:prstGeom prst="rect">
            <a:avLst/>
          </a:prstGeom>
        </p:spPr>
      </p:pic>
      <p:sp>
        <p:nvSpPr>
          <p:cNvPr id="27" name="Rectangle 7"/>
          <p:cNvSpPr/>
          <p:nvPr/>
        </p:nvSpPr>
        <p:spPr>
          <a:xfrm>
            <a:off x="0" y="-24567"/>
            <a:ext cx="9144000" cy="743163"/>
          </a:xfrm>
          <a:prstGeom prst="rect">
            <a:avLst/>
          </a:prstGeom>
          <a:solidFill>
            <a:schemeClr val="bg1"/>
          </a:solidFill>
          <a:ln>
            <a:noFill/>
          </a:ln>
          <a:effectLst/>
        </p:spPr>
        <p:style>
          <a:lnRef idx="1">
            <a:schemeClr val="accent5"/>
          </a:lnRef>
          <a:fillRef idx="3">
            <a:schemeClr val="accent5"/>
          </a:fillRef>
          <a:effectRef idx="2">
            <a:schemeClr val="accent5"/>
          </a:effectRef>
          <a:fontRef idx="minor">
            <a:schemeClr val="lt1"/>
          </a:fontRef>
        </p:style>
        <p:txBody>
          <a:bodyPr lIns="91418" tIns="45709" rIns="91418" bIns="45709" rtlCol="0" anchor="ctr"/>
          <a:lstStyle/>
          <a:p>
            <a:pPr algn="ctr"/>
            <a:endParaRPr lang="en-US" dirty="0">
              <a:solidFill>
                <a:srgbClr val="DFFFFE"/>
              </a:solidFill>
            </a:endParaRPr>
          </a:p>
        </p:txBody>
      </p:sp>
      <p:sp>
        <p:nvSpPr>
          <p:cNvPr id="31" name="Rectangle 7"/>
          <p:cNvSpPr/>
          <p:nvPr/>
        </p:nvSpPr>
        <p:spPr>
          <a:xfrm>
            <a:off x="8574" y="-24566"/>
            <a:ext cx="9144000" cy="584184"/>
          </a:xfrm>
          <a:prstGeom prst="rect">
            <a:avLst/>
          </a:prstGeom>
          <a:solidFill>
            <a:srgbClr val="41D5E8">
              <a:alpha val="15000"/>
            </a:srgbClr>
          </a:solidFill>
          <a:scene3d>
            <a:camera prst="orthographicFront"/>
            <a:lightRig rig="threePt" dir="t"/>
          </a:scene3d>
          <a:sp3d>
            <a:bevelT/>
          </a:sp3d>
        </p:spPr>
        <p:style>
          <a:lnRef idx="1">
            <a:schemeClr val="accent5"/>
          </a:lnRef>
          <a:fillRef idx="3">
            <a:schemeClr val="accent5"/>
          </a:fillRef>
          <a:effectRef idx="2">
            <a:schemeClr val="accent5"/>
          </a:effectRef>
          <a:fontRef idx="minor">
            <a:schemeClr val="lt1"/>
          </a:fontRef>
        </p:style>
        <p:txBody>
          <a:bodyPr lIns="91418" tIns="45709" rIns="91418" bIns="45709" rtlCol="0" anchor="ctr"/>
          <a:lstStyle/>
          <a:p>
            <a:pPr algn="ctr"/>
            <a:endParaRPr lang="en-US" dirty="0">
              <a:solidFill>
                <a:srgbClr val="DFFFFE"/>
              </a:solidFill>
            </a:endParaRPr>
          </a:p>
        </p:txBody>
      </p:sp>
      <p:sp>
        <p:nvSpPr>
          <p:cNvPr id="16" name="Text Box 4"/>
          <p:cNvSpPr txBox="1">
            <a:spLocks noChangeArrowheads="1"/>
          </p:cNvSpPr>
          <p:nvPr/>
        </p:nvSpPr>
        <p:spPr bwMode="auto">
          <a:xfrm>
            <a:off x="-21217" y="471801"/>
            <a:ext cx="8987840" cy="3117765"/>
          </a:xfrm>
          <a:prstGeom prst="rect">
            <a:avLst/>
          </a:prstGeom>
          <a:noFill/>
          <a:ln w="9525">
            <a:noFill/>
            <a:miter lim="800000"/>
            <a:headEnd/>
            <a:tailEnd/>
          </a:ln>
          <a:effectLst/>
        </p:spPr>
        <p:txBody>
          <a:bodyPr wrap="square" lIns="91429" tIns="45714" rIns="91429" bIns="45714">
            <a:prstTxWarp prst="textNoShape">
              <a:avLst/>
            </a:prstTxWarp>
            <a:spAutoFit/>
          </a:bodyPr>
          <a:lstStyle/>
          <a:p>
            <a:pPr algn="ctr">
              <a:lnSpc>
                <a:spcPct val="120000"/>
              </a:lnSpc>
            </a:pPr>
            <a:r>
              <a:rPr lang="en-GB" sz="3200" b="1" dirty="0" smtClean="0">
                <a:solidFill>
                  <a:srgbClr val="000090"/>
                </a:solidFill>
              </a:rPr>
              <a:t>QUACK: ML algorithm </a:t>
            </a:r>
            <a:r>
              <a:rPr lang="en-GB" sz="3200" b="1" dirty="0">
                <a:solidFill>
                  <a:srgbClr val="000090"/>
                </a:solidFill>
              </a:rPr>
              <a:t>to predict </a:t>
            </a:r>
            <a:r>
              <a:rPr lang="en-GB" sz="3200" b="1" dirty="0" smtClean="0">
                <a:solidFill>
                  <a:srgbClr val="000090"/>
                </a:solidFill>
              </a:rPr>
              <a:t>new candidate genes involved in </a:t>
            </a:r>
            <a:r>
              <a:rPr lang="en-GB" sz="3200" b="1" dirty="0" smtClean="0">
                <a:solidFill>
                  <a:srgbClr val="F0156A"/>
                </a:solidFill>
              </a:rPr>
              <a:t>{topic </a:t>
            </a:r>
            <a:r>
              <a:rPr lang="en-GB" sz="3200" b="1" dirty="0" smtClean="0">
                <a:solidFill>
                  <a:schemeClr val="bg1"/>
                </a:solidFill>
              </a:rPr>
              <a:t>dysfunction </a:t>
            </a:r>
            <a:r>
              <a:rPr lang="en-GB" sz="3200" b="1" dirty="0">
                <a:solidFill>
                  <a:schemeClr val="bg1"/>
                </a:solidFill>
              </a:rPr>
              <a:t>observed in Down </a:t>
            </a:r>
            <a:r>
              <a:rPr lang="en-GB" sz="3200" b="1" dirty="0" smtClean="0">
                <a:solidFill>
                  <a:schemeClr val="bg1"/>
                </a:solidFill>
              </a:rPr>
              <a:t>syndrome</a:t>
            </a:r>
            <a:r>
              <a:rPr lang="en-GB" sz="3200" b="1" dirty="0" smtClean="0">
                <a:solidFill>
                  <a:srgbClr val="F0156A"/>
                </a:solidFill>
              </a:rPr>
              <a:t>}</a:t>
            </a:r>
            <a:r>
              <a:rPr lang="en-GB" sz="3200" b="1" dirty="0" smtClean="0">
                <a:solidFill>
                  <a:srgbClr val="000090"/>
                </a:solidFill>
              </a:rPr>
              <a:t>:</a:t>
            </a:r>
            <a:endParaRPr lang="fr-FR" sz="3200" b="1" dirty="0">
              <a:solidFill>
                <a:srgbClr val="000090"/>
              </a:solidFill>
              <a:latin typeface="Unistra A" panose="02000503030000020000" pitchFamily="2" charset="0"/>
              <a:cs typeface="Arial"/>
            </a:endParaRPr>
          </a:p>
          <a:p>
            <a:pPr algn="ctr">
              <a:lnSpc>
                <a:spcPct val="130000"/>
              </a:lnSpc>
              <a:spcBef>
                <a:spcPts val="1200"/>
              </a:spcBef>
            </a:pPr>
            <a:r>
              <a:rPr lang="fr-FR" sz="2800" b="1" dirty="0" smtClean="0">
                <a:solidFill>
                  <a:srgbClr val="000090"/>
                </a:solidFill>
              </a:rPr>
              <a:t>B</a:t>
            </a:r>
            <a:r>
              <a:rPr lang="en-GB" sz="2800" b="1" dirty="0" err="1" smtClean="0">
                <a:solidFill>
                  <a:srgbClr val="000090"/>
                </a:solidFill>
              </a:rPr>
              <a:t>ased</a:t>
            </a:r>
            <a:r>
              <a:rPr lang="en-GB" sz="2800" b="1" dirty="0" smtClean="0">
                <a:solidFill>
                  <a:srgbClr val="000090"/>
                </a:solidFill>
              </a:rPr>
              <a:t> on biological </a:t>
            </a:r>
            <a:r>
              <a:rPr lang="en-GB" sz="2800" b="1" dirty="0">
                <a:solidFill>
                  <a:srgbClr val="000090"/>
                </a:solidFill>
              </a:rPr>
              <a:t>pathway relationships </a:t>
            </a:r>
            <a:r>
              <a:rPr lang="en-GB" sz="2800" b="1" dirty="0" smtClean="0">
                <a:solidFill>
                  <a:srgbClr val="000090"/>
                </a:solidFill>
              </a:rPr>
              <a:t>and functional </a:t>
            </a:r>
            <a:r>
              <a:rPr lang="en-GB" sz="2800" b="1" dirty="0">
                <a:solidFill>
                  <a:srgbClr val="000090"/>
                </a:solidFill>
              </a:rPr>
              <a:t>genomics networks </a:t>
            </a:r>
            <a:r>
              <a:rPr lang="en-GB" sz="2800" b="1" dirty="0" smtClean="0">
                <a:solidFill>
                  <a:srgbClr val="000090"/>
                </a:solidFill>
              </a:rPr>
              <a:t> case study</a:t>
            </a:r>
            <a:endParaRPr lang="fr-FR" sz="2800" b="1" dirty="0">
              <a:solidFill>
                <a:srgbClr val="000090"/>
              </a:solidFill>
              <a:latin typeface="Unistra A" panose="02000503030000020000" pitchFamily="2" charset="0"/>
              <a:cs typeface="Arial"/>
            </a:endParaRPr>
          </a:p>
        </p:txBody>
      </p:sp>
    </p:spTree>
    <p:extLst>
      <p:ext uri="{BB962C8B-B14F-4D97-AF65-F5344CB8AC3E}">
        <p14:creationId xmlns:p14="http://schemas.microsoft.com/office/powerpoint/2010/main" val="42216334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14557482" y="2745383"/>
            <a:ext cx="184666" cy="369332"/>
          </a:xfrm>
          <a:prstGeom prst="rect">
            <a:avLst/>
          </a:prstGeom>
        </p:spPr>
        <p:txBody>
          <a:bodyPr wrap="none">
            <a:spAutoFit/>
          </a:bodyPr>
          <a:lstStyle/>
          <a:p>
            <a:r>
              <a:rPr lang="en-GB" dirty="0"/>
              <a:t> </a:t>
            </a:r>
          </a:p>
        </p:txBody>
      </p:sp>
      <p:pic>
        <p:nvPicPr>
          <p:cNvPr id="6" name="Imagen 5"/>
          <p:cNvPicPr>
            <a:picLocks noChangeAspect="1"/>
          </p:cNvPicPr>
          <p:nvPr/>
        </p:nvPicPr>
        <p:blipFill rotWithShape="1">
          <a:blip r:embed="rId3"/>
          <a:srcRect b="12623"/>
          <a:stretch/>
        </p:blipFill>
        <p:spPr>
          <a:xfrm>
            <a:off x="1585549" y="-10983"/>
            <a:ext cx="1368772" cy="570008"/>
          </a:xfrm>
          <a:prstGeom prst="rect">
            <a:avLst/>
          </a:prstGeom>
        </p:spPr>
      </p:pic>
      <p:pic>
        <p:nvPicPr>
          <p:cNvPr id="13" name="Imagen 12"/>
          <p:cNvPicPr>
            <a:picLocks noChangeAspect="1"/>
          </p:cNvPicPr>
          <p:nvPr/>
        </p:nvPicPr>
        <p:blipFill>
          <a:blip r:embed="rId4"/>
          <a:stretch>
            <a:fillRect/>
          </a:stretch>
        </p:blipFill>
        <p:spPr>
          <a:xfrm>
            <a:off x="7887717" y="0"/>
            <a:ext cx="1081057" cy="570558"/>
          </a:xfrm>
          <a:prstGeom prst="rect">
            <a:avLst/>
          </a:prstGeom>
        </p:spPr>
      </p:pic>
      <p:sp>
        <p:nvSpPr>
          <p:cNvPr id="23" name="Rectángulo 22"/>
          <p:cNvSpPr/>
          <p:nvPr/>
        </p:nvSpPr>
        <p:spPr>
          <a:xfrm>
            <a:off x="4523946" y="2128619"/>
            <a:ext cx="2926164" cy="784830"/>
          </a:xfrm>
          <a:prstGeom prst="rect">
            <a:avLst/>
          </a:prstGeom>
        </p:spPr>
        <p:txBody>
          <a:bodyPr wrap="square">
            <a:spAutoFit/>
          </a:bodyPr>
          <a:lstStyle/>
          <a:p>
            <a:r>
              <a:rPr lang="en-GB" sz="1500" b="1" dirty="0"/>
              <a:t>Query GAGE </a:t>
            </a:r>
            <a:endParaRPr lang="en-GB" sz="1500" b="1" dirty="0" smtClean="0"/>
          </a:p>
          <a:p>
            <a:r>
              <a:rPr lang="en-GB" sz="1500" dirty="0"/>
              <a:t>	</a:t>
            </a:r>
            <a:r>
              <a:rPr lang="en-GB" sz="1500" dirty="0" smtClean="0"/>
              <a:t>KEGG/GOs </a:t>
            </a:r>
            <a:r>
              <a:rPr lang="en-GB" sz="1500" dirty="0" smtClean="0"/>
              <a:t>pathways </a:t>
            </a:r>
            <a:endParaRPr lang="en-GB" sz="1500" dirty="0" smtClean="0"/>
          </a:p>
          <a:p>
            <a:r>
              <a:rPr lang="en-GB" sz="1500" dirty="0"/>
              <a:t>	O</a:t>
            </a:r>
            <a:r>
              <a:rPr lang="en-GB" sz="1500" dirty="0" smtClean="0"/>
              <a:t>bject: </a:t>
            </a:r>
            <a:r>
              <a:rPr lang="en-GB" sz="1500" i="1" dirty="0" smtClean="0"/>
              <a:t>hash</a:t>
            </a:r>
            <a:endParaRPr lang="en-GB" sz="1500" dirty="0"/>
          </a:p>
        </p:txBody>
      </p:sp>
      <p:sp>
        <p:nvSpPr>
          <p:cNvPr id="25" name="Rectángulo 24"/>
          <p:cNvSpPr/>
          <p:nvPr/>
        </p:nvSpPr>
        <p:spPr>
          <a:xfrm>
            <a:off x="13469565" y="3110535"/>
            <a:ext cx="1760871" cy="461665"/>
          </a:xfrm>
          <a:prstGeom prst="rect">
            <a:avLst/>
          </a:prstGeom>
        </p:spPr>
        <p:txBody>
          <a:bodyPr wrap="square">
            <a:spAutoFit/>
          </a:bodyPr>
          <a:lstStyle/>
          <a:p>
            <a:r>
              <a:rPr lang="en-GB" sz="1200" dirty="0" err="1"/>
              <a:t>Neuro</a:t>
            </a:r>
            <a:r>
              <a:rPr lang="en-GB" sz="1200" dirty="0"/>
              <a:t> pathways : 30 min</a:t>
            </a:r>
          </a:p>
          <a:p>
            <a:r>
              <a:rPr lang="en-GB" sz="1200" dirty="0"/>
              <a:t>All pathways : ~12 h</a:t>
            </a:r>
          </a:p>
        </p:txBody>
      </p:sp>
      <p:sp>
        <p:nvSpPr>
          <p:cNvPr id="54" name="Rectángulo 1"/>
          <p:cNvSpPr/>
          <p:nvPr/>
        </p:nvSpPr>
        <p:spPr>
          <a:xfrm>
            <a:off x="66863" y="762696"/>
            <a:ext cx="1549629" cy="461643"/>
          </a:xfrm>
          <a:prstGeom prst="rect">
            <a:avLst/>
          </a:prstGeom>
        </p:spPr>
        <p:txBody>
          <a:bodyPr wrap="none" lIns="91418" tIns="45709" rIns="91418" bIns="45709">
            <a:spAutoFit/>
          </a:bodyPr>
          <a:lstStyle/>
          <a:p>
            <a:r>
              <a:rPr lang="en-US" sz="2400" b="1" dirty="0" smtClean="0">
                <a:solidFill>
                  <a:srgbClr val="0000FF"/>
                </a:solidFill>
              </a:rPr>
              <a:t>Input files: </a:t>
            </a:r>
            <a:endParaRPr lang="en-GB" sz="2400" b="1" dirty="0">
              <a:solidFill>
                <a:srgbClr val="0000FF"/>
              </a:solidFill>
            </a:endParaRPr>
          </a:p>
        </p:txBody>
      </p:sp>
      <p:sp>
        <p:nvSpPr>
          <p:cNvPr id="50" name="Rectángulo 49"/>
          <p:cNvSpPr/>
          <p:nvPr/>
        </p:nvSpPr>
        <p:spPr>
          <a:xfrm>
            <a:off x="12700317" y="2723294"/>
            <a:ext cx="1500633" cy="369332"/>
          </a:xfrm>
          <a:prstGeom prst="rect">
            <a:avLst/>
          </a:prstGeom>
        </p:spPr>
        <p:txBody>
          <a:bodyPr wrap="square">
            <a:spAutoFit/>
          </a:bodyPr>
          <a:lstStyle/>
          <a:p>
            <a:r>
              <a:rPr lang="en-GB" b="1" dirty="0"/>
              <a:t>K</a:t>
            </a:r>
            <a:r>
              <a:rPr lang="en-GB" b="1" dirty="0" smtClean="0"/>
              <a:t>nown genes</a:t>
            </a:r>
            <a:endParaRPr lang="en-GB" b="1" dirty="0"/>
          </a:p>
        </p:txBody>
      </p:sp>
      <p:graphicFrame>
        <p:nvGraphicFramePr>
          <p:cNvPr id="46" name="Diagrama 45"/>
          <p:cNvGraphicFramePr/>
          <p:nvPr>
            <p:extLst>
              <p:ext uri="{D42A27DB-BD31-4B8C-83A1-F6EECF244321}">
                <p14:modId xmlns:p14="http://schemas.microsoft.com/office/powerpoint/2010/main" val="384558893"/>
              </p:ext>
            </p:extLst>
          </p:nvPr>
        </p:nvGraphicFramePr>
        <p:xfrm>
          <a:off x="320804" y="851274"/>
          <a:ext cx="4203142" cy="33232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1" name="Down Arrow 89"/>
          <p:cNvSpPr/>
          <p:nvPr/>
        </p:nvSpPr>
        <p:spPr>
          <a:xfrm>
            <a:off x="2056910" y="4115013"/>
            <a:ext cx="695477" cy="580539"/>
          </a:xfrm>
          <a:prstGeom prst="downArrow">
            <a:avLst/>
          </a:prstGeom>
          <a:solidFill>
            <a:srgbClr val="AEC2E3"/>
          </a:solidFill>
          <a:ln>
            <a:noFill/>
          </a:ln>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b="1" dirty="0"/>
          </a:p>
        </p:txBody>
      </p:sp>
      <p:sp>
        <p:nvSpPr>
          <p:cNvPr id="3" name="Elipse 2"/>
          <p:cNvSpPr/>
          <p:nvPr/>
        </p:nvSpPr>
        <p:spPr>
          <a:xfrm>
            <a:off x="1534881" y="4844944"/>
            <a:ext cx="1741397" cy="839356"/>
          </a:xfrm>
          <a:prstGeom prst="ellipse">
            <a:avLst/>
          </a:prstGeom>
          <a:solidFill>
            <a:srgbClr val="F0156A"/>
          </a:solidFill>
          <a:ln>
            <a:solidFill>
              <a:srgbClr val="FFFFFF"/>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Predicted Genes</a:t>
            </a:r>
            <a:endParaRPr lang="en-GB" dirty="0"/>
          </a:p>
        </p:txBody>
      </p:sp>
      <p:sp>
        <p:nvSpPr>
          <p:cNvPr id="22" name="Rectángulo 21"/>
          <p:cNvSpPr/>
          <p:nvPr/>
        </p:nvSpPr>
        <p:spPr>
          <a:xfrm>
            <a:off x="2744447" y="814338"/>
            <a:ext cx="5501875" cy="1246495"/>
          </a:xfrm>
          <a:prstGeom prst="rect">
            <a:avLst/>
          </a:prstGeom>
        </p:spPr>
        <p:txBody>
          <a:bodyPr wrap="square">
            <a:spAutoFit/>
          </a:bodyPr>
          <a:lstStyle/>
          <a:p>
            <a:pPr marL="285750" indent="-285750">
              <a:buFont typeface="Arial"/>
              <a:buChar char="•"/>
            </a:pPr>
            <a:r>
              <a:rPr lang="en-GB" sz="1500" dirty="0" smtClean="0"/>
              <a:t>DEGs per </a:t>
            </a:r>
            <a:r>
              <a:rPr lang="en-GB" sz="1500" dirty="0" smtClean="0"/>
              <a:t>model</a:t>
            </a:r>
            <a:endParaRPr lang="en-GB" sz="1500" dirty="0" smtClean="0"/>
          </a:p>
          <a:p>
            <a:pPr marL="742896" lvl="1" indent="-285750">
              <a:buFont typeface="Arial"/>
              <a:buChar char="•"/>
            </a:pPr>
            <a:r>
              <a:rPr lang="en-GB" sz="1500" dirty="0" smtClean="0"/>
              <a:t>All DEGs </a:t>
            </a:r>
            <a:r>
              <a:rPr lang="en-GB" sz="1500" dirty="0" smtClean="0"/>
              <a:t>together (7 models)</a:t>
            </a:r>
            <a:endParaRPr lang="en-GB" sz="1500" dirty="0" smtClean="0"/>
          </a:p>
          <a:p>
            <a:pPr marL="742896" lvl="1" indent="-285750">
              <a:buFont typeface="Arial"/>
              <a:buChar char="•"/>
            </a:pPr>
            <a:r>
              <a:rPr lang="en-GB" sz="1500" dirty="0" smtClean="0"/>
              <a:t>All GAGE synaptic related genes</a:t>
            </a:r>
          </a:p>
          <a:p>
            <a:pPr marL="1200043" lvl="2" indent="-285750">
              <a:buFont typeface="Arial"/>
              <a:buChar char="•"/>
            </a:pPr>
            <a:r>
              <a:rPr lang="en-GB" sz="1500" dirty="0" smtClean="0"/>
              <a:t>All </a:t>
            </a:r>
            <a:r>
              <a:rPr lang="en-GB" sz="1500" dirty="0" smtClean="0"/>
              <a:t>STRING04 </a:t>
            </a:r>
            <a:r>
              <a:rPr lang="en-GB" sz="1500" dirty="0" smtClean="0"/>
              <a:t>network </a:t>
            </a:r>
            <a:r>
              <a:rPr lang="en-GB" sz="1500" dirty="0" smtClean="0"/>
              <a:t>nodes</a:t>
            </a:r>
          </a:p>
          <a:p>
            <a:pPr marL="1200043" lvl="2" indent="-285750">
              <a:buFont typeface="Arial"/>
              <a:buChar char="•"/>
            </a:pPr>
            <a:r>
              <a:rPr lang="en-GB" sz="1500" dirty="0" smtClean="0"/>
              <a:t>IMPC data?</a:t>
            </a:r>
            <a:endParaRPr lang="en-GB" sz="1500" dirty="0"/>
          </a:p>
        </p:txBody>
      </p:sp>
      <p:sp>
        <p:nvSpPr>
          <p:cNvPr id="16" name="Rectángulo 15"/>
          <p:cNvSpPr/>
          <p:nvPr/>
        </p:nvSpPr>
        <p:spPr>
          <a:xfrm>
            <a:off x="48187" y="3406856"/>
            <a:ext cx="3382461" cy="1323439"/>
          </a:xfrm>
          <a:prstGeom prst="rect">
            <a:avLst/>
          </a:prstGeom>
        </p:spPr>
        <p:txBody>
          <a:bodyPr wrap="square">
            <a:spAutoFit/>
          </a:bodyPr>
          <a:lstStyle/>
          <a:p>
            <a:r>
              <a:rPr lang="en-GB" sz="1600" b="1" dirty="0" err="1" smtClean="0"/>
              <a:t>StringDB</a:t>
            </a:r>
            <a:endParaRPr lang="en-GB" sz="1600" b="1" dirty="0" smtClean="0"/>
          </a:p>
          <a:p>
            <a:pPr marL="285750" indent="-285750">
              <a:buFont typeface="Arial"/>
              <a:buChar char="•"/>
            </a:pPr>
            <a:r>
              <a:rPr lang="en-GB" sz="1600" b="1" dirty="0" smtClean="0"/>
              <a:t>S</a:t>
            </a:r>
            <a:r>
              <a:rPr lang="en-GB" sz="1600" b="1" dirty="0" smtClean="0"/>
              <a:t>eeds</a:t>
            </a:r>
            <a:r>
              <a:rPr lang="en-GB" sz="1600" dirty="0" smtClean="0"/>
              <a:t>: </a:t>
            </a:r>
          </a:p>
          <a:p>
            <a:r>
              <a:rPr lang="en-GB" sz="1600" dirty="0" smtClean="0"/>
              <a:t>DEGs </a:t>
            </a:r>
            <a:r>
              <a:rPr lang="en-GB" sz="1600" dirty="0"/>
              <a:t>involved in </a:t>
            </a:r>
            <a:endParaRPr lang="en-GB" sz="1600" dirty="0" smtClean="0"/>
          </a:p>
          <a:p>
            <a:r>
              <a:rPr lang="en-GB" sz="1600" dirty="0" smtClean="0"/>
              <a:t>synaptic pathways</a:t>
            </a:r>
          </a:p>
          <a:p>
            <a:r>
              <a:rPr lang="en-GB" sz="1600" dirty="0" smtClean="0"/>
              <a:t> + Hsa21 Genes</a:t>
            </a:r>
            <a:endParaRPr lang="en-GB" sz="1600" dirty="0"/>
          </a:p>
        </p:txBody>
      </p:sp>
      <p:sp>
        <p:nvSpPr>
          <p:cNvPr id="19" name="Rectángulo 1"/>
          <p:cNvSpPr/>
          <p:nvPr/>
        </p:nvSpPr>
        <p:spPr>
          <a:xfrm>
            <a:off x="6670484" y="3051887"/>
            <a:ext cx="2012345" cy="461643"/>
          </a:xfrm>
          <a:prstGeom prst="rect">
            <a:avLst/>
          </a:prstGeom>
        </p:spPr>
        <p:txBody>
          <a:bodyPr wrap="none" lIns="91418" tIns="45709" rIns="91418" bIns="45709">
            <a:spAutoFit/>
          </a:bodyPr>
          <a:lstStyle/>
          <a:p>
            <a:r>
              <a:rPr lang="en-US" sz="2400" b="1" dirty="0" smtClean="0">
                <a:solidFill>
                  <a:srgbClr val="0000FF"/>
                </a:solidFill>
              </a:rPr>
              <a:t>How it works</a:t>
            </a:r>
            <a:r>
              <a:rPr lang="en-US" sz="2400" b="1" dirty="0" smtClean="0">
                <a:solidFill>
                  <a:srgbClr val="0000FF"/>
                </a:solidFill>
              </a:rPr>
              <a:t>? </a:t>
            </a:r>
            <a:r>
              <a:rPr lang="en-US" sz="2400" b="1" dirty="0" smtClean="0">
                <a:solidFill>
                  <a:srgbClr val="0000FF"/>
                </a:solidFill>
              </a:rPr>
              <a:t> </a:t>
            </a:r>
            <a:endParaRPr lang="en-GB" sz="2400" b="1" dirty="0">
              <a:solidFill>
                <a:srgbClr val="0000FF"/>
              </a:solidFill>
            </a:endParaRPr>
          </a:p>
        </p:txBody>
      </p:sp>
      <p:grpSp>
        <p:nvGrpSpPr>
          <p:cNvPr id="9" name="Agrupar 8"/>
          <p:cNvGrpSpPr/>
          <p:nvPr/>
        </p:nvGrpSpPr>
        <p:grpSpPr>
          <a:xfrm>
            <a:off x="3814275" y="3580102"/>
            <a:ext cx="5308003" cy="2753465"/>
            <a:chOff x="3758247" y="3486732"/>
            <a:chExt cx="5308003" cy="2753465"/>
          </a:xfrm>
        </p:grpSpPr>
        <p:pic>
          <p:nvPicPr>
            <p:cNvPr id="17" name="Imagen 16"/>
            <p:cNvPicPr>
              <a:picLocks noChangeAspect="1"/>
            </p:cNvPicPr>
            <p:nvPr/>
          </p:nvPicPr>
          <p:blipFill rotWithShape="1">
            <a:blip r:embed="rId10"/>
            <a:srcRect l="26150" t="57212" r="36925" b="5839"/>
            <a:stretch/>
          </p:blipFill>
          <p:spPr>
            <a:xfrm>
              <a:off x="7188167" y="3552448"/>
              <a:ext cx="1878083" cy="1268607"/>
            </a:xfrm>
            <a:prstGeom prst="rect">
              <a:avLst/>
            </a:prstGeom>
          </p:spPr>
        </p:pic>
        <p:grpSp>
          <p:nvGrpSpPr>
            <p:cNvPr id="2" name="Agrupar 1"/>
            <p:cNvGrpSpPr/>
            <p:nvPr/>
          </p:nvGrpSpPr>
          <p:grpSpPr>
            <a:xfrm>
              <a:off x="3851627" y="3486732"/>
              <a:ext cx="3367240" cy="2753465"/>
              <a:chOff x="4523946" y="3425693"/>
              <a:chExt cx="3367240" cy="2753465"/>
            </a:xfrm>
          </p:grpSpPr>
          <p:pic>
            <p:nvPicPr>
              <p:cNvPr id="18" name="Imagen 17"/>
              <p:cNvPicPr>
                <a:picLocks noChangeAspect="1"/>
              </p:cNvPicPr>
              <p:nvPr/>
            </p:nvPicPr>
            <p:blipFill rotWithShape="1">
              <a:blip r:embed="rId10"/>
              <a:srcRect r="35750" b="42029"/>
              <a:stretch/>
            </p:blipFill>
            <p:spPr>
              <a:xfrm>
                <a:off x="4523946" y="3425693"/>
                <a:ext cx="3367240" cy="2050874"/>
              </a:xfrm>
              <a:prstGeom prst="rect">
                <a:avLst/>
              </a:prstGeom>
            </p:spPr>
          </p:pic>
          <p:pic>
            <p:nvPicPr>
              <p:cNvPr id="20" name="Imagen 19"/>
              <p:cNvPicPr>
                <a:picLocks noChangeAspect="1"/>
              </p:cNvPicPr>
              <p:nvPr/>
            </p:nvPicPr>
            <p:blipFill rotWithShape="1">
              <a:blip r:embed="rId10"/>
              <a:srcRect l="65206" t="18270" r="6145" b="59759"/>
              <a:stretch/>
            </p:blipFill>
            <p:spPr>
              <a:xfrm>
                <a:off x="6191866" y="5401871"/>
                <a:ext cx="1501454" cy="777287"/>
              </a:xfrm>
              <a:prstGeom prst="rect">
                <a:avLst/>
              </a:prstGeom>
            </p:spPr>
          </p:pic>
        </p:grpSp>
        <p:pic>
          <p:nvPicPr>
            <p:cNvPr id="24" name="Imagen 23"/>
            <p:cNvPicPr>
              <a:picLocks noChangeAspect="1"/>
            </p:cNvPicPr>
            <p:nvPr/>
          </p:nvPicPr>
          <p:blipFill rotWithShape="1">
            <a:blip r:embed="rId10"/>
            <a:srcRect l="64221" t="57212" b="5839"/>
            <a:stretch/>
          </p:blipFill>
          <p:spPr>
            <a:xfrm>
              <a:off x="7188167" y="4887200"/>
              <a:ext cx="1875145" cy="1307175"/>
            </a:xfrm>
            <a:prstGeom prst="rect">
              <a:avLst/>
            </a:prstGeom>
          </p:spPr>
        </p:pic>
        <p:sp>
          <p:nvSpPr>
            <p:cNvPr id="4" name="CuadroTexto 3"/>
            <p:cNvSpPr txBox="1"/>
            <p:nvPr/>
          </p:nvSpPr>
          <p:spPr>
            <a:xfrm>
              <a:off x="3758247" y="3653596"/>
              <a:ext cx="524822" cy="369332"/>
            </a:xfrm>
            <a:prstGeom prst="rect">
              <a:avLst/>
            </a:prstGeom>
            <a:solidFill>
              <a:srgbClr val="FFFFFF"/>
            </a:solidFill>
          </p:spPr>
          <p:txBody>
            <a:bodyPr wrap="square" rtlCol="0">
              <a:spAutoFit/>
            </a:bodyPr>
            <a:lstStyle/>
            <a:p>
              <a:endParaRPr lang="en-GB" dirty="0"/>
            </a:p>
          </p:txBody>
        </p:sp>
      </p:grpSp>
    </p:spTree>
    <p:extLst>
      <p:ext uri="{BB962C8B-B14F-4D97-AF65-F5344CB8AC3E}">
        <p14:creationId xmlns:p14="http://schemas.microsoft.com/office/powerpoint/2010/main" val="24068909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50" grpId="0"/>
      <p:bldP spid="22" grpId="0"/>
      <p:bldP spid="16"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2573843" y="3642255"/>
            <a:ext cx="3528850" cy="646331"/>
          </a:xfrm>
          <a:prstGeom prst="rect">
            <a:avLst/>
          </a:prstGeom>
        </p:spPr>
        <p:txBody>
          <a:bodyPr wrap="square">
            <a:spAutoFit/>
          </a:bodyPr>
          <a:lstStyle/>
          <a:p>
            <a:pPr marL="342900" indent="-342900" algn="r">
              <a:buAutoNum type="arabicPeriod"/>
            </a:pPr>
            <a:r>
              <a:rPr lang="en-GB" b="1" dirty="0" err="1" smtClean="0"/>
              <a:t>makeGraphs</a:t>
            </a:r>
            <a:r>
              <a:rPr lang="en-GB" b="1" dirty="0"/>
              <a:t>()</a:t>
            </a:r>
          </a:p>
          <a:p>
            <a:pPr algn="r"/>
            <a:r>
              <a:rPr lang="en-GB" dirty="0" smtClean="0"/>
              <a:t>Quack </a:t>
            </a:r>
            <a:r>
              <a:rPr lang="en-GB" dirty="0"/>
              <a:t>compatible graph </a:t>
            </a:r>
            <a:r>
              <a:rPr lang="en-GB" dirty="0" smtClean="0"/>
              <a:t>file</a:t>
            </a:r>
            <a:endParaRPr lang="en-GB" dirty="0"/>
          </a:p>
        </p:txBody>
      </p:sp>
      <p:sp>
        <p:nvSpPr>
          <p:cNvPr id="12" name="Down Arrow 81"/>
          <p:cNvSpPr/>
          <p:nvPr/>
        </p:nvSpPr>
        <p:spPr>
          <a:xfrm rot="16200000" flipV="1">
            <a:off x="6181268" y="3632791"/>
            <a:ext cx="410509" cy="548113"/>
          </a:xfrm>
          <a:prstGeom prst="downArrow">
            <a:avLst/>
          </a:prstGeom>
          <a:solidFill>
            <a:srgbClr val="AEC2E3"/>
          </a:solidFill>
          <a:ln>
            <a:solidFill>
              <a:srgbClr val="AEC2E3"/>
            </a:solidFill>
          </a:ln>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a:p>
        </p:txBody>
      </p:sp>
      <p:sp>
        <p:nvSpPr>
          <p:cNvPr id="13" name="Down Arrow 89"/>
          <p:cNvSpPr/>
          <p:nvPr/>
        </p:nvSpPr>
        <p:spPr>
          <a:xfrm rot="16200000" flipV="1">
            <a:off x="2280565" y="3812677"/>
            <a:ext cx="330988" cy="547632"/>
          </a:xfrm>
          <a:prstGeom prst="downArrow">
            <a:avLst/>
          </a:prstGeom>
          <a:solidFill>
            <a:srgbClr val="F4D6FF"/>
          </a:solidFill>
          <a:ln>
            <a:noFill/>
          </a:ln>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r"/>
            <a:endParaRPr lang="en-US" b="1" dirty="0"/>
          </a:p>
        </p:txBody>
      </p:sp>
      <p:sp>
        <p:nvSpPr>
          <p:cNvPr id="7" name="Rectángulo 6"/>
          <p:cNvSpPr/>
          <p:nvPr/>
        </p:nvSpPr>
        <p:spPr>
          <a:xfrm>
            <a:off x="6744130" y="3698871"/>
            <a:ext cx="1826141" cy="369332"/>
          </a:xfrm>
          <a:prstGeom prst="rect">
            <a:avLst/>
          </a:prstGeom>
        </p:spPr>
        <p:txBody>
          <a:bodyPr wrap="none">
            <a:spAutoFit/>
          </a:bodyPr>
          <a:lstStyle/>
          <a:p>
            <a:r>
              <a:rPr lang="en-GB" b="1" dirty="0" err="1">
                <a:solidFill>
                  <a:srgbClr val="F0156A"/>
                </a:solidFill>
              </a:rPr>
              <a:t>usr_network_file</a:t>
            </a:r>
            <a:endParaRPr lang="en-GB" dirty="0">
              <a:solidFill>
                <a:srgbClr val="F0156A"/>
              </a:solidFill>
            </a:endParaRPr>
          </a:p>
        </p:txBody>
      </p:sp>
      <p:sp>
        <p:nvSpPr>
          <p:cNvPr id="10" name="Rectángulo 9"/>
          <p:cNvSpPr/>
          <p:nvPr/>
        </p:nvSpPr>
        <p:spPr>
          <a:xfrm>
            <a:off x="327521" y="3848020"/>
            <a:ext cx="1915909" cy="369332"/>
          </a:xfrm>
          <a:prstGeom prst="rect">
            <a:avLst/>
          </a:prstGeom>
        </p:spPr>
        <p:txBody>
          <a:bodyPr wrap="none">
            <a:spAutoFit/>
          </a:bodyPr>
          <a:lstStyle/>
          <a:p>
            <a:r>
              <a:rPr lang="en-GB" b="1" dirty="0" err="1" smtClean="0">
                <a:solidFill>
                  <a:srgbClr val="3366FF"/>
                </a:solidFill>
              </a:rPr>
              <a:t>usr_modeling_file</a:t>
            </a:r>
            <a:endParaRPr lang="en-GB" dirty="0">
              <a:solidFill>
                <a:srgbClr val="3366FF"/>
              </a:solidFill>
            </a:endParaRPr>
          </a:p>
        </p:txBody>
      </p:sp>
      <p:sp>
        <p:nvSpPr>
          <p:cNvPr id="22" name="Forma libre 21"/>
          <p:cNvSpPr/>
          <p:nvPr/>
        </p:nvSpPr>
        <p:spPr>
          <a:xfrm rot="1229195" flipH="1">
            <a:off x="25729" y="4056492"/>
            <a:ext cx="836795" cy="1652361"/>
          </a:xfrm>
          <a:custGeom>
            <a:avLst/>
            <a:gdLst>
              <a:gd name="connsiteX0" fmla="*/ 0 w 1035436"/>
              <a:gd name="connsiteY0" fmla="*/ 0 h 1790361"/>
              <a:gd name="connsiteX1" fmla="*/ 1031987 w 1035436"/>
              <a:gd name="connsiteY1" fmla="*/ 595270 h 1790361"/>
              <a:gd name="connsiteX2" fmla="*/ 337380 w 1035436"/>
              <a:gd name="connsiteY2" fmla="*/ 1765966 h 1790361"/>
              <a:gd name="connsiteX3" fmla="*/ 416764 w 1035436"/>
              <a:gd name="connsiteY3" fmla="*/ 1408805 h 1790361"/>
              <a:gd name="connsiteX4" fmla="*/ 754144 w 1035436"/>
              <a:gd name="connsiteY4" fmla="*/ 1646913 h 1790361"/>
              <a:gd name="connsiteX5" fmla="*/ 297688 w 1035436"/>
              <a:gd name="connsiteY5" fmla="*/ 1765966 h 1790361"/>
              <a:gd name="connsiteX6" fmla="*/ 297688 w 1035436"/>
              <a:gd name="connsiteY6" fmla="*/ 1746124 h 179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436" h="1790361">
                <a:moveTo>
                  <a:pt x="0" y="0"/>
                </a:moveTo>
                <a:cubicBezTo>
                  <a:pt x="487878" y="150471"/>
                  <a:pt x="975757" y="300942"/>
                  <a:pt x="1031987" y="595270"/>
                </a:cubicBezTo>
                <a:cubicBezTo>
                  <a:pt x="1088217" y="889598"/>
                  <a:pt x="439917" y="1630377"/>
                  <a:pt x="337380" y="1765966"/>
                </a:cubicBezTo>
                <a:cubicBezTo>
                  <a:pt x="234843" y="1901555"/>
                  <a:pt x="347303" y="1428647"/>
                  <a:pt x="416764" y="1408805"/>
                </a:cubicBezTo>
                <a:cubicBezTo>
                  <a:pt x="486225" y="1388963"/>
                  <a:pt x="773990" y="1587386"/>
                  <a:pt x="754144" y="1646913"/>
                </a:cubicBezTo>
                <a:cubicBezTo>
                  <a:pt x="734298" y="1706440"/>
                  <a:pt x="373764" y="1749431"/>
                  <a:pt x="297688" y="1765966"/>
                </a:cubicBezTo>
                <a:cubicBezTo>
                  <a:pt x="221612" y="1782501"/>
                  <a:pt x="297688" y="1746124"/>
                  <a:pt x="297688" y="1746124"/>
                </a:cubicBezTo>
              </a:path>
            </a:pathLst>
          </a:custGeom>
          <a:ln w="57150" cmpd="sng">
            <a:solidFill>
              <a:srgbClr val="F0156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rgbClr val="F0156A"/>
              </a:solidFill>
            </a:endParaRPr>
          </a:p>
        </p:txBody>
      </p:sp>
      <p:sp>
        <p:nvSpPr>
          <p:cNvPr id="25" name="Forma libre 24"/>
          <p:cNvSpPr/>
          <p:nvPr/>
        </p:nvSpPr>
        <p:spPr>
          <a:xfrm rot="3224221" flipH="1">
            <a:off x="877187" y="4199877"/>
            <a:ext cx="330933" cy="502319"/>
          </a:xfrm>
          <a:custGeom>
            <a:avLst/>
            <a:gdLst>
              <a:gd name="connsiteX0" fmla="*/ 0 w 1035436"/>
              <a:gd name="connsiteY0" fmla="*/ 0 h 1790361"/>
              <a:gd name="connsiteX1" fmla="*/ 1031987 w 1035436"/>
              <a:gd name="connsiteY1" fmla="*/ 595270 h 1790361"/>
              <a:gd name="connsiteX2" fmla="*/ 337380 w 1035436"/>
              <a:gd name="connsiteY2" fmla="*/ 1765966 h 1790361"/>
              <a:gd name="connsiteX3" fmla="*/ 416764 w 1035436"/>
              <a:gd name="connsiteY3" fmla="*/ 1408805 h 1790361"/>
              <a:gd name="connsiteX4" fmla="*/ 754144 w 1035436"/>
              <a:gd name="connsiteY4" fmla="*/ 1646913 h 1790361"/>
              <a:gd name="connsiteX5" fmla="*/ 297688 w 1035436"/>
              <a:gd name="connsiteY5" fmla="*/ 1765966 h 1790361"/>
              <a:gd name="connsiteX6" fmla="*/ 297688 w 1035436"/>
              <a:gd name="connsiteY6" fmla="*/ 1746124 h 179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436" h="1790361">
                <a:moveTo>
                  <a:pt x="0" y="0"/>
                </a:moveTo>
                <a:cubicBezTo>
                  <a:pt x="487878" y="150471"/>
                  <a:pt x="975757" y="300942"/>
                  <a:pt x="1031987" y="595270"/>
                </a:cubicBezTo>
                <a:cubicBezTo>
                  <a:pt x="1088217" y="889598"/>
                  <a:pt x="439917" y="1630377"/>
                  <a:pt x="337380" y="1765966"/>
                </a:cubicBezTo>
                <a:cubicBezTo>
                  <a:pt x="234843" y="1901555"/>
                  <a:pt x="347303" y="1428647"/>
                  <a:pt x="416764" y="1408805"/>
                </a:cubicBezTo>
                <a:cubicBezTo>
                  <a:pt x="486225" y="1388963"/>
                  <a:pt x="773990" y="1587386"/>
                  <a:pt x="754144" y="1646913"/>
                </a:cubicBezTo>
                <a:cubicBezTo>
                  <a:pt x="734298" y="1706440"/>
                  <a:pt x="373764" y="1749431"/>
                  <a:pt x="297688" y="1765966"/>
                </a:cubicBezTo>
                <a:cubicBezTo>
                  <a:pt x="221612" y="1782501"/>
                  <a:pt x="297688" y="1746124"/>
                  <a:pt x="297688" y="1746124"/>
                </a:cubicBezTo>
              </a:path>
            </a:pathLst>
          </a:custGeom>
          <a:ln w="57150" cmpd="sng">
            <a:solidFill>
              <a:srgbClr val="F0156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rgbClr val="F0156A"/>
              </a:solidFill>
            </a:endParaRPr>
          </a:p>
        </p:txBody>
      </p:sp>
      <p:pic>
        <p:nvPicPr>
          <p:cNvPr id="27" name="Imagen 26"/>
          <p:cNvPicPr>
            <a:picLocks noChangeAspect="1"/>
          </p:cNvPicPr>
          <p:nvPr/>
        </p:nvPicPr>
        <p:blipFill rotWithShape="1">
          <a:blip r:embed="rId3"/>
          <a:srcRect b="12623"/>
          <a:stretch/>
        </p:blipFill>
        <p:spPr>
          <a:xfrm>
            <a:off x="1585549" y="-10983"/>
            <a:ext cx="1368772" cy="570008"/>
          </a:xfrm>
          <a:prstGeom prst="rect">
            <a:avLst/>
          </a:prstGeom>
        </p:spPr>
      </p:pic>
      <p:sp>
        <p:nvSpPr>
          <p:cNvPr id="30" name="Rectángulo 1"/>
          <p:cNvSpPr/>
          <p:nvPr/>
        </p:nvSpPr>
        <p:spPr>
          <a:xfrm>
            <a:off x="2995132" y="-18748"/>
            <a:ext cx="2257530" cy="523198"/>
          </a:xfrm>
          <a:prstGeom prst="rect">
            <a:avLst/>
          </a:prstGeom>
        </p:spPr>
        <p:txBody>
          <a:bodyPr wrap="none" lIns="91418" tIns="45709" rIns="91418" bIns="45709">
            <a:spAutoFit/>
          </a:bodyPr>
          <a:lstStyle/>
          <a:p>
            <a:r>
              <a:rPr lang="en-US" sz="2800" b="1" dirty="0" smtClean="0">
                <a:solidFill>
                  <a:srgbClr val="0000FF"/>
                </a:solidFill>
              </a:rPr>
              <a:t>How to run it: </a:t>
            </a:r>
            <a:endParaRPr lang="en-GB" sz="2800" b="1" dirty="0">
              <a:solidFill>
                <a:srgbClr val="0000FF"/>
              </a:solidFill>
            </a:endParaRPr>
          </a:p>
        </p:txBody>
      </p:sp>
      <p:grpSp>
        <p:nvGrpSpPr>
          <p:cNvPr id="11" name="Agrupar 10"/>
          <p:cNvGrpSpPr/>
          <p:nvPr/>
        </p:nvGrpSpPr>
        <p:grpSpPr>
          <a:xfrm>
            <a:off x="168084" y="4470956"/>
            <a:ext cx="9049199" cy="940843"/>
            <a:chOff x="224112" y="4470956"/>
            <a:chExt cx="9049199" cy="940843"/>
          </a:xfrm>
        </p:grpSpPr>
        <p:sp>
          <p:nvSpPr>
            <p:cNvPr id="3" name="Rectángulo 2"/>
            <p:cNvSpPr/>
            <p:nvPr/>
          </p:nvSpPr>
          <p:spPr>
            <a:xfrm>
              <a:off x="2629871" y="4488469"/>
              <a:ext cx="3528850" cy="923330"/>
            </a:xfrm>
            <a:prstGeom prst="rect">
              <a:avLst/>
            </a:prstGeom>
          </p:spPr>
          <p:txBody>
            <a:bodyPr wrap="square">
              <a:spAutoFit/>
            </a:bodyPr>
            <a:lstStyle/>
            <a:p>
              <a:pPr algn="r"/>
              <a:r>
                <a:rPr lang="en-GB" b="1" dirty="0"/>
                <a:t>2</a:t>
              </a:r>
              <a:r>
                <a:rPr lang="en-GB" b="1" dirty="0" smtClean="0"/>
                <a:t>. </a:t>
              </a:r>
              <a:r>
                <a:rPr lang="en-GB" b="1" dirty="0" err="1" smtClean="0"/>
                <a:t>trainModel</a:t>
              </a:r>
              <a:r>
                <a:rPr lang="en-GB" b="1" dirty="0" smtClean="0"/>
                <a:t>()</a:t>
              </a:r>
            </a:p>
            <a:p>
              <a:pPr algn="r"/>
              <a:r>
                <a:rPr lang="en-GB" dirty="0" smtClean="0"/>
                <a:t>Trains </a:t>
              </a:r>
              <a:r>
                <a:rPr lang="en-GB" dirty="0" smtClean="0"/>
                <a:t>the </a:t>
              </a:r>
              <a:r>
                <a:rPr lang="en-GB" dirty="0" smtClean="0"/>
                <a:t>model </a:t>
              </a:r>
              <a:r>
                <a:rPr lang="en-GB" dirty="0" smtClean="0"/>
                <a:t>using the user </a:t>
              </a:r>
              <a:r>
                <a:rPr lang="en-GB" dirty="0" smtClean="0"/>
                <a:t>network </a:t>
              </a:r>
              <a:r>
                <a:rPr lang="en-GB" dirty="0" smtClean="0"/>
                <a:t>and </a:t>
              </a:r>
              <a:r>
                <a:rPr lang="en-GB" dirty="0" smtClean="0"/>
                <a:t>pathways</a:t>
              </a:r>
              <a:endParaRPr lang="en-GB" dirty="0"/>
            </a:p>
          </p:txBody>
        </p:sp>
        <p:sp>
          <p:nvSpPr>
            <p:cNvPr id="9" name="Rectángulo 8"/>
            <p:cNvSpPr/>
            <p:nvPr/>
          </p:nvSpPr>
          <p:spPr>
            <a:xfrm>
              <a:off x="6800158" y="4470956"/>
              <a:ext cx="2473153" cy="369332"/>
            </a:xfrm>
            <a:prstGeom prst="rect">
              <a:avLst/>
            </a:prstGeom>
          </p:spPr>
          <p:txBody>
            <a:bodyPr wrap="none">
              <a:spAutoFit/>
            </a:bodyPr>
            <a:lstStyle/>
            <a:p>
              <a:r>
                <a:rPr lang="en-GB" b="1" dirty="0" smtClean="0">
                  <a:solidFill>
                    <a:srgbClr val="F0156A"/>
                  </a:solidFill>
                </a:rPr>
                <a:t> </a:t>
              </a:r>
              <a:r>
                <a:rPr lang="en-GB" b="1" dirty="0" err="1" smtClean="0">
                  <a:solidFill>
                    <a:srgbClr val="F0156A"/>
                  </a:solidFill>
                </a:rPr>
                <a:t>usr_pathway_hash_file</a:t>
              </a:r>
              <a:endParaRPr lang="en-GB" dirty="0">
                <a:solidFill>
                  <a:srgbClr val="F0156A"/>
                </a:solidFill>
              </a:endParaRPr>
            </a:p>
          </p:txBody>
        </p:sp>
        <p:sp>
          <p:nvSpPr>
            <p:cNvPr id="21" name="Down Arrow 89"/>
            <p:cNvSpPr/>
            <p:nvPr/>
          </p:nvSpPr>
          <p:spPr>
            <a:xfrm rot="16200000" flipV="1">
              <a:off x="2333216" y="4659344"/>
              <a:ext cx="330988" cy="547632"/>
            </a:xfrm>
            <a:prstGeom prst="downArrow">
              <a:avLst/>
            </a:prstGeom>
            <a:solidFill>
              <a:srgbClr val="F4D6FF"/>
            </a:solidFill>
            <a:ln>
              <a:noFill/>
            </a:ln>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r"/>
              <a:endParaRPr lang="en-US" b="1" dirty="0"/>
            </a:p>
          </p:txBody>
        </p:sp>
        <p:sp>
          <p:nvSpPr>
            <p:cNvPr id="23" name="Down Arrow 81"/>
            <p:cNvSpPr/>
            <p:nvPr/>
          </p:nvSpPr>
          <p:spPr>
            <a:xfrm rot="16200000" flipV="1">
              <a:off x="6253195" y="4425986"/>
              <a:ext cx="410509" cy="548113"/>
            </a:xfrm>
            <a:prstGeom prst="downArrow">
              <a:avLst/>
            </a:prstGeom>
            <a:solidFill>
              <a:srgbClr val="AEC2E3"/>
            </a:solidFill>
            <a:ln>
              <a:solidFill>
                <a:srgbClr val="AEC2E3"/>
              </a:solidFill>
            </a:ln>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a:p>
          </p:txBody>
        </p:sp>
        <p:sp>
          <p:nvSpPr>
            <p:cNvPr id="24" name="Rectángulo 23"/>
            <p:cNvSpPr/>
            <p:nvPr/>
          </p:nvSpPr>
          <p:spPr>
            <a:xfrm>
              <a:off x="224112" y="4604486"/>
              <a:ext cx="2058038" cy="646331"/>
            </a:xfrm>
            <a:prstGeom prst="rect">
              <a:avLst/>
            </a:prstGeom>
          </p:spPr>
          <p:txBody>
            <a:bodyPr wrap="none">
              <a:spAutoFit/>
            </a:bodyPr>
            <a:lstStyle/>
            <a:p>
              <a:r>
                <a:rPr lang="en-GB" b="1" dirty="0" err="1" smtClean="0">
                  <a:solidFill>
                    <a:srgbClr val="3366FF"/>
                  </a:solidFill>
                </a:rPr>
                <a:t>quack_gene_model</a:t>
              </a:r>
              <a:endParaRPr lang="en-GB" dirty="0" smtClean="0">
                <a:solidFill>
                  <a:srgbClr val="3366FF"/>
                </a:solidFill>
              </a:endParaRPr>
            </a:p>
            <a:p>
              <a:endParaRPr lang="en-GB" dirty="0">
                <a:solidFill>
                  <a:srgbClr val="3366FF"/>
                </a:solidFill>
              </a:endParaRPr>
            </a:p>
          </p:txBody>
        </p:sp>
        <p:pic>
          <p:nvPicPr>
            <p:cNvPr id="52" name="Imagen 51"/>
            <p:cNvPicPr>
              <a:picLocks noChangeAspect="1"/>
            </p:cNvPicPr>
            <p:nvPr/>
          </p:nvPicPr>
          <p:blipFill>
            <a:blip r:embed="rId4"/>
            <a:stretch>
              <a:fillRect/>
            </a:stretch>
          </p:blipFill>
          <p:spPr>
            <a:xfrm>
              <a:off x="8738355" y="4879710"/>
              <a:ext cx="446476" cy="346676"/>
            </a:xfrm>
            <a:prstGeom prst="rect">
              <a:avLst/>
            </a:prstGeom>
          </p:spPr>
        </p:pic>
        <p:sp>
          <p:nvSpPr>
            <p:cNvPr id="53" name="Rectángulo 52"/>
            <p:cNvSpPr/>
            <p:nvPr/>
          </p:nvSpPr>
          <p:spPr>
            <a:xfrm>
              <a:off x="7048949" y="4863999"/>
              <a:ext cx="1760871" cy="461665"/>
            </a:xfrm>
            <a:prstGeom prst="rect">
              <a:avLst/>
            </a:prstGeom>
          </p:spPr>
          <p:txBody>
            <a:bodyPr wrap="square">
              <a:spAutoFit/>
            </a:bodyPr>
            <a:lstStyle/>
            <a:p>
              <a:r>
                <a:rPr lang="en-GB" sz="1200" dirty="0" err="1"/>
                <a:t>Neuro</a:t>
              </a:r>
              <a:r>
                <a:rPr lang="en-GB" sz="1200" dirty="0"/>
                <a:t> pathways : 30 min</a:t>
              </a:r>
            </a:p>
            <a:p>
              <a:r>
                <a:rPr lang="en-GB" sz="1200" dirty="0"/>
                <a:t>All pathways : ~12 h</a:t>
              </a:r>
            </a:p>
          </p:txBody>
        </p:sp>
      </p:grpSp>
      <p:sp>
        <p:nvSpPr>
          <p:cNvPr id="54" name="Rectángulo 53"/>
          <p:cNvSpPr/>
          <p:nvPr/>
        </p:nvSpPr>
        <p:spPr>
          <a:xfrm>
            <a:off x="3144540" y="3136720"/>
            <a:ext cx="2982821" cy="461665"/>
          </a:xfrm>
          <a:prstGeom prst="rect">
            <a:avLst/>
          </a:prstGeom>
          <a:solidFill>
            <a:schemeClr val="accent5">
              <a:lumMod val="20000"/>
              <a:lumOff val="80000"/>
              <a:alpha val="70000"/>
            </a:schemeClr>
          </a:solidFill>
          <a:scene3d>
            <a:camera prst="orthographicFront"/>
            <a:lightRig rig="threePt" dir="t"/>
          </a:scene3d>
          <a:sp3d>
            <a:bevelT/>
          </a:sp3d>
        </p:spPr>
        <p:txBody>
          <a:bodyPr wrap="square">
            <a:spAutoFit/>
          </a:bodyPr>
          <a:lstStyle/>
          <a:p>
            <a:pPr algn="ctr">
              <a:lnSpc>
                <a:spcPct val="140000"/>
              </a:lnSpc>
            </a:pPr>
            <a:r>
              <a:rPr lang="en-GB" b="1" dirty="0" smtClean="0"/>
              <a:t>Use the QUACK </a:t>
            </a:r>
            <a:r>
              <a:rPr lang="en-GB" b="1" dirty="0" smtClean="0"/>
              <a:t>algorithm</a:t>
            </a:r>
            <a:endParaRPr lang="en-GB" b="1" dirty="0"/>
          </a:p>
        </p:txBody>
      </p:sp>
      <p:grpSp>
        <p:nvGrpSpPr>
          <p:cNvPr id="16" name="Agrupar 15"/>
          <p:cNvGrpSpPr/>
          <p:nvPr/>
        </p:nvGrpSpPr>
        <p:grpSpPr>
          <a:xfrm>
            <a:off x="-544" y="838036"/>
            <a:ext cx="9258036" cy="2841485"/>
            <a:chOff x="-544" y="838036"/>
            <a:chExt cx="9258036" cy="2841485"/>
          </a:xfrm>
        </p:grpSpPr>
        <p:grpSp>
          <p:nvGrpSpPr>
            <p:cNvPr id="5" name="Agrupar 4"/>
            <p:cNvGrpSpPr/>
            <p:nvPr/>
          </p:nvGrpSpPr>
          <p:grpSpPr>
            <a:xfrm>
              <a:off x="-544" y="838036"/>
              <a:ext cx="9258036" cy="2841485"/>
              <a:chOff x="2863" y="756899"/>
              <a:chExt cx="9258036" cy="2841485"/>
            </a:xfrm>
          </p:grpSpPr>
          <p:grpSp>
            <p:nvGrpSpPr>
              <p:cNvPr id="32" name="Agrupar 31"/>
              <p:cNvGrpSpPr/>
              <p:nvPr/>
            </p:nvGrpSpPr>
            <p:grpSpPr>
              <a:xfrm>
                <a:off x="2863" y="756899"/>
                <a:ext cx="1750617" cy="1355841"/>
                <a:chOff x="106952" y="1810458"/>
                <a:chExt cx="1750617" cy="1355841"/>
              </a:xfrm>
            </p:grpSpPr>
            <p:pic>
              <p:nvPicPr>
                <p:cNvPr id="46" name="Imagen 45" descr="HSA21_NeuroPaths_STRING04_woExpVal_minimum_Dyrk1a2ndInteractors.png"/>
                <p:cNvPicPr>
                  <a:picLocks noChangeAspect="1"/>
                </p:cNvPicPr>
                <p:nvPr/>
              </p:nvPicPr>
              <p:blipFill rotWithShape="1">
                <a:blip r:embed="rId5">
                  <a:extLst>
                    <a:ext uri="{28A0092B-C50C-407E-A947-70E740481C1C}">
                      <a14:useLocalDpi xmlns:a14="http://schemas.microsoft.com/office/drawing/2010/main" val="0"/>
                    </a:ext>
                  </a:extLst>
                </a:blip>
                <a:srcRect t="30147"/>
                <a:stretch/>
              </p:blipFill>
              <p:spPr>
                <a:xfrm>
                  <a:off x="106952" y="1810458"/>
                  <a:ext cx="1750617" cy="1292939"/>
                </a:xfrm>
                <a:prstGeom prst="rect">
                  <a:avLst/>
                </a:prstGeom>
              </p:spPr>
            </p:pic>
            <p:sp>
              <p:nvSpPr>
                <p:cNvPr id="47" name="Rectángulo 46"/>
                <p:cNvSpPr/>
                <p:nvPr/>
              </p:nvSpPr>
              <p:spPr>
                <a:xfrm>
                  <a:off x="453690" y="2796967"/>
                  <a:ext cx="1022561" cy="369332"/>
                </a:xfrm>
                <a:prstGeom prst="rect">
                  <a:avLst/>
                </a:prstGeom>
              </p:spPr>
              <p:txBody>
                <a:bodyPr wrap="none">
                  <a:spAutoFit/>
                </a:bodyPr>
                <a:lstStyle/>
                <a:p>
                  <a:r>
                    <a:rPr lang="en-GB" dirty="0"/>
                    <a:t>.</a:t>
                  </a:r>
                  <a:r>
                    <a:rPr lang="en-GB" dirty="0" err="1"/>
                    <a:t>graphml</a:t>
                  </a:r>
                  <a:endParaRPr lang="en-GB" dirty="0"/>
                </a:p>
              </p:txBody>
            </p:sp>
          </p:grpSp>
          <p:pic>
            <p:nvPicPr>
              <p:cNvPr id="33" name="Imagen 32"/>
              <p:cNvPicPr>
                <a:picLocks noChangeAspect="1"/>
              </p:cNvPicPr>
              <p:nvPr/>
            </p:nvPicPr>
            <p:blipFill>
              <a:blip r:embed="rId4"/>
              <a:stretch>
                <a:fillRect/>
              </a:stretch>
            </p:blipFill>
            <p:spPr>
              <a:xfrm>
                <a:off x="1499346" y="817559"/>
                <a:ext cx="446476" cy="346676"/>
              </a:xfrm>
              <a:prstGeom prst="rect">
                <a:avLst/>
              </a:prstGeom>
            </p:spPr>
          </p:pic>
          <p:sp>
            <p:nvSpPr>
              <p:cNvPr id="34" name="Rectángulo 33"/>
              <p:cNvSpPr/>
              <p:nvPr/>
            </p:nvSpPr>
            <p:spPr>
              <a:xfrm>
                <a:off x="2240798" y="861076"/>
                <a:ext cx="2747492" cy="646331"/>
              </a:xfrm>
              <a:prstGeom prst="rect">
                <a:avLst/>
              </a:prstGeom>
            </p:spPr>
            <p:txBody>
              <a:bodyPr wrap="none">
                <a:spAutoFit/>
              </a:bodyPr>
              <a:lstStyle/>
              <a:p>
                <a:pPr algn="ctr"/>
                <a:r>
                  <a:rPr lang="en-GB" dirty="0" smtClean="0"/>
                  <a:t>Create the </a:t>
                </a:r>
                <a:r>
                  <a:rPr lang="en-GB" dirty="0"/>
                  <a:t>interactions </a:t>
                </a:r>
                <a:r>
                  <a:rPr lang="en-GB" dirty="0" smtClean="0"/>
                  <a:t>file:</a:t>
                </a:r>
              </a:p>
              <a:p>
                <a:r>
                  <a:rPr lang="en-GB" dirty="0" smtClean="0"/>
                  <a:t>   </a:t>
                </a:r>
                <a:r>
                  <a:rPr lang="en-GB" dirty="0" err="1" smtClean="0"/>
                  <a:t>ProtA</a:t>
                </a:r>
                <a:r>
                  <a:rPr lang="en-GB" dirty="0" smtClean="0"/>
                  <a:t>    \n    </a:t>
                </a:r>
                <a:r>
                  <a:rPr lang="en-GB" dirty="0" err="1" smtClean="0"/>
                  <a:t>Prot</a:t>
                </a:r>
                <a:r>
                  <a:rPr lang="en-GB" dirty="0" smtClean="0"/>
                  <a:t> B</a:t>
                </a:r>
                <a:endParaRPr lang="en-GB" dirty="0"/>
              </a:p>
            </p:txBody>
          </p:sp>
          <p:pic>
            <p:nvPicPr>
              <p:cNvPr id="35" name="Imagen 34"/>
              <p:cNvPicPr>
                <a:picLocks noChangeAspect="1"/>
              </p:cNvPicPr>
              <p:nvPr/>
            </p:nvPicPr>
            <p:blipFill rotWithShape="1">
              <a:blip r:embed="rId6"/>
              <a:srcRect l="12269" t="10421" r="17981"/>
              <a:stretch/>
            </p:blipFill>
            <p:spPr>
              <a:xfrm>
                <a:off x="2828554" y="1516376"/>
                <a:ext cx="1713005" cy="379054"/>
              </a:xfrm>
              <a:prstGeom prst="rect">
                <a:avLst/>
              </a:prstGeom>
            </p:spPr>
          </p:pic>
          <p:sp>
            <p:nvSpPr>
              <p:cNvPr id="36" name="Rectángulo 35"/>
              <p:cNvSpPr/>
              <p:nvPr/>
            </p:nvSpPr>
            <p:spPr>
              <a:xfrm>
                <a:off x="5062065" y="756899"/>
                <a:ext cx="857777" cy="369332"/>
              </a:xfrm>
              <a:prstGeom prst="rect">
                <a:avLst/>
              </a:prstGeom>
            </p:spPr>
            <p:txBody>
              <a:bodyPr wrap="none">
                <a:spAutoFit/>
              </a:bodyPr>
              <a:lstStyle/>
              <a:p>
                <a:r>
                  <a:rPr lang="en-GB" b="1" dirty="0">
                    <a:solidFill>
                      <a:srgbClr val="0000FF"/>
                    </a:solidFill>
                  </a:rPr>
                  <a:t>Cluster</a:t>
                </a:r>
              </a:p>
            </p:txBody>
          </p:sp>
          <p:sp>
            <p:nvSpPr>
              <p:cNvPr id="38" name="Rectángulo 37"/>
              <p:cNvSpPr/>
              <p:nvPr/>
            </p:nvSpPr>
            <p:spPr>
              <a:xfrm>
                <a:off x="6097441" y="1798141"/>
                <a:ext cx="3163458" cy="738664"/>
              </a:xfrm>
              <a:prstGeom prst="rect">
                <a:avLst/>
              </a:prstGeom>
            </p:spPr>
            <p:txBody>
              <a:bodyPr wrap="square">
                <a:spAutoFit/>
              </a:bodyPr>
              <a:lstStyle/>
              <a:p>
                <a:pPr marL="342900" indent="-342900">
                  <a:buAutoNum type="arabicParenR"/>
                </a:pPr>
                <a:r>
                  <a:rPr lang="en-GB" sz="1400" dirty="0" err="1" smtClean="0"/>
                  <a:t>RunPy.sh</a:t>
                </a:r>
                <a:r>
                  <a:rPr lang="en-GB" sz="1400" dirty="0" smtClean="0"/>
                  <a:t>  </a:t>
                </a:r>
                <a:r>
                  <a:rPr lang="es-ES_tradnl" sz="1400" dirty="0"/>
                  <a:t>-</a:t>
                </a:r>
                <a:r>
                  <a:rPr lang="mr-IN" sz="1400" dirty="0" smtClean="0"/>
                  <a:t>mem</a:t>
                </a:r>
                <a:r>
                  <a:rPr lang="mr-IN" sz="1400" dirty="0"/>
                  <a:t>=40GB </a:t>
                </a:r>
                <a:r>
                  <a:rPr lang="es-ES_tradnl" sz="1400" dirty="0"/>
                  <a:t>-</a:t>
                </a:r>
                <a:r>
                  <a:rPr lang="mr-IN" sz="1400" dirty="0" smtClean="0"/>
                  <a:t>cpus</a:t>
                </a:r>
                <a:r>
                  <a:rPr lang="mr-IN" sz="1400" dirty="0"/>
                  <a:t>=</a:t>
                </a:r>
                <a:r>
                  <a:rPr lang="mr-IN" sz="1400" dirty="0" smtClean="0"/>
                  <a:t>16</a:t>
                </a:r>
                <a:endParaRPr lang="es-ES_tradnl" sz="1400" dirty="0" smtClean="0"/>
              </a:p>
              <a:p>
                <a:pPr algn="ctr"/>
                <a:r>
                  <a:rPr lang="en-GB" sz="1400" dirty="0" smtClean="0"/>
                  <a:t>2) </a:t>
                </a:r>
                <a:r>
                  <a:rPr lang="en-GB" sz="1400" dirty="0" err="1" smtClean="0"/>
                  <a:t>stringInteractionsQuery.py</a:t>
                </a:r>
                <a:r>
                  <a:rPr lang="en-GB" sz="1400" dirty="0" smtClean="0"/>
                  <a:t> (</a:t>
                </a:r>
                <a:r>
                  <a:rPr lang="en-GB" sz="1400" dirty="0"/>
                  <a:t>PYTHON2.7</a:t>
                </a:r>
                <a:r>
                  <a:rPr lang="en-GB" sz="1400" dirty="0" smtClean="0"/>
                  <a:t>)</a:t>
                </a:r>
                <a:endParaRPr lang="en-GB" sz="1400" dirty="0"/>
              </a:p>
            </p:txBody>
          </p:sp>
          <p:sp>
            <p:nvSpPr>
              <p:cNvPr id="39" name="Rectángulo 38"/>
              <p:cNvSpPr/>
              <p:nvPr/>
            </p:nvSpPr>
            <p:spPr>
              <a:xfrm>
                <a:off x="6113889" y="865297"/>
                <a:ext cx="2982821" cy="923330"/>
              </a:xfrm>
              <a:prstGeom prst="rect">
                <a:avLst/>
              </a:prstGeom>
              <a:solidFill>
                <a:schemeClr val="accent5">
                  <a:lumMod val="20000"/>
                  <a:lumOff val="80000"/>
                  <a:alpha val="70000"/>
                </a:schemeClr>
              </a:solidFill>
              <a:scene3d>
                <a:camera prst="orthographicFront"/>
                <a:lightRig rig="threePt" dir="t"/>
              </a:scene3d>
              <a:sp3d>
                <a:bevelT/>
              </a:sp3d>
            </p:spPr>
            <p:txBody>
              <a:bodyPr wrap="square">
                <a:spAutoFit/>
              </a:bodyPr>
              <a:lstStyle/>
              <a:p>
                <a:pPr algn="ctr"/>
                <a:r>
                  <a:rPr lang="en-GB" dirty="0" smtClean="0"/>
                  <a:t>Query STRING using STRING API to get the interaction scores.</a:t>
                </a:r>
                <a:endParaRPr lang="en-GB" dirty="0"/>
              </a:p>
            </p:txBody>
          </p:sp>
          <p:sp>
            <p:nvSpPr>
              <p:cNvPr id="40" name="Down Arrow 75"/>
              <p:cNvSpPr/>
              <p:nvPr/>
            </p:nvSpPr>
            <p:spPr>
              <a:xfrm>
                <a:off x="7495425" y="2505945"/>
                <a:ext cx="406013" cy="1092439"/>
              </a:xfrm>
              <a:prstGeom prst="downArrow">
                <a:avLst/>
              </a:prstGeom>
              <a:solidFill>
                <a:srgbClr val="AEC2E3"/>
              </a:solidFill>
              <a:ln>
                <a:solidFill>
                  <a:srgbClr val="AEC2E3"/>
                </a:solidFill>
              </a:ln>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a:p>
            </p:txBody>
          </p:sp>
          <p:pic>
            <p:nvPicPr>
              <p:cNvPr id="42" name="Imagen 41"/>
              <p:cNvPicPr>
                <a:picLocks noChangeAspect="1"/>
              </p:cNvPicPr>
              <p:nvPr/>
            </p:nvPicPr>
            <p:blipFill>
              <a:blip r:embed="rId4"/>
              <a:stretch>
                <a:fillRect/>
              </a:stretch>
            </p:blipFill>
            <p:spPr>
              <a:xfrm>
                <a:off x="7048949" y="2894461"/>
                <a:ext cx="446476" cy="346676"/>
              </a:xfrm>
              <a:prstGeom prst="rect">
                <a:avLst/>
              </a:prstGeom>
            </p:spPr>
          </p:pic>
          <p:sp>
            <p:nvSpPr>
              <p:cNvPr id="43" name="Down Arrow 75"/>
              <p:cNvSpPr/>
              <p:nvPr/>
            </p:nvSpPr>
            <p:spPr>
              <a:xfrm rot="16200000">
                <a:off x="1653069" y="1014599"/>
                <a:ext cx="461664" cy="617605"/>
              </a:xfrm>
              <a:prstGeom prst="downArrow">
                <a:avLst/>
              </a:prstGeom>
              <a:solidFill>
                <a:srgbClr val="AEC2E3"/>
              </a:solidFill>
              <a:ln>
                <a:solidFill>
                  <a:srgbClr val="AEC2E3"/>
                </a:solidFill>
              </a:ln>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a:p>
            </p:txBody>
          </p:sp>
          <p:sp>
            <p:nvSpPr>
              <p:cNvPr id="44" name="Rectángulo 43"/>
              <p:cNvSpPr/>
              <p:nvPr/>
            </p:nvSpPr>
            <p:spPr>
              <a:xfrm>
                <a:off x="5048994" y="1461763"/>
                <a:ext cx="1031051" cy="307777"/>
              </a:xfrm>
              <a:prstGeom prst="rect">
                <a:avLst/>
              </a:prstGeom>
            </p:spPr>
            <p:txBody>
              <a:bodyPr wrap="none">
                <a:spAutoFit/>
              </a:bodyPr>
              <a:lstStyle/>
              <a:p>
                <a:r>
                  <a:rPr lang="en-GB" sz="1400" b="1" dirty="0" smtClean="0">
                    <a:solidFill>
                      <a:srgbClr val="0000FF"/>
                    </a:solidFill>
                  </a:rPr>
                  <a:t>Bash/Py2.7</a:t>
                </a:r>
                <a:endParaRPr lang="en-GB" sz="1400" b="1" dirty="0">
                  <a:solidFill>
                    <a:srgbClr val="0000FF"/>
                  </a:solidFill>
                </a:endParaRPr>
              </a:p>
            </p:txBody>
          </p:sp>
          <p:sp>
            <p:nvSpPr>
              <p:cNvPr id="45" name="Down Arrow 75"/>
              <p:cNvSpPr/>
              <p:nvPr/>
            </p:nvSpPr>
            <p:spPr>
              <a:xfrm rot="16200000">
                <a:off x="5293606" y="1014600"/>
                <a:ext cx="461664" cy="617605"/>
              </a:xfrm>
              <a:prstGeom prst="downArrow">
                <a:avLst/>
              </a:prstGeom>
              <a:solidFill>
                <a:srgbClr val="AEC2E3"/>
              </a:solidFill>
              <a:ln>
                <a:solidFill>
                  <a:srgbClr val="AEC2E3"/>
                </a:solidFill>
              </a:ln>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a:p>
            </p:txBody>
          </p:sp>
        </p:grpSp>
        <p:pic>
          <p:nvPicPr>
            <p:cNvPr id="6" name="Imagen 5" descr="pastedImage.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6440" y="2427004"/>
              <a:ext cx="1354048" cy="379133"/>
            </a:xfrm>
            <a:prstGeom prst="rect">
              <a:avLst/>
            </a:prstGeom>
          </p:spPr>
        </p:pic>
      </p:grpSp>
      <p:sp>
        <p:nvSpPr>
          <p:cNvPr id="57" name="Forma libre 56"/>
          <p:cNvSpPr/>
          <p:nvPr/>
        </p:nvSpPr>
        <p:spPr>
          <a:xfrm rot="3224221" flipH="1">
            <a:off x="1397608" y="5016341"/>
            <a:ext cx="330933" cy="468949"/>
          </a:xfrm>
          <a:custGeom>
            <a:avLst/>
            <a:gdLst>
              <a:gd name="connsiteX0" fmla="*/ 0 w 1035436"/>
              <a:gd name="connsiteY0" fmla="*/ 0 h 1790361"/>
              <a:gd name="connsiteX1" fmla="*/ 1031987 w 1035436"/>
              <a:gd name="connsiteY1" fmla="*/ 595270 h 1790361"/>
              <a:gd name="connsiteX2" fmla="*/ 337380 w 1035436"/>
              <a:gd name="connsiteY2" fmla="*/ 1765966 h 1790361"/>
              <a:gd name="connsiteX3" fmla="*/ 416764 w 1035436"/>
              <a:gd name="connsiteY3" fmla="*/ 1408805 h 1790361"/>
              <a:gd name="connsiteX4" fmla="*/ 754144 w 1035436"/>
              <a:gd name="connsiteY4" fmla="*/ 1646913 h 1790361"/>
              <a:gd name="connsiteX5" fmla="*/ 297688 w 1035436"/>
              <a:gd name="connsiteY5" fmla="*/ 1765966 h 1790361"/>
              <a:gd name="connsiteX6" fmla="*/ 297688 w 1035436"/>
              <a:gd name="connsiteY6" fmla="*/ 1746124 h 179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5436" h="1790361">
                <a:moveTo>
                  <a:pt x="0" y="0"/>
                </a:moveTo>
                <a:cubicBezTo>
                  <a:pt x="487878" y="150471"/>
                  <a:pt x="975757" y="300942"/>
                  <a:pt x="1031987" y="595270"/>
                </a:cubicBezTo>
                <a:cubicBezTo>
                  <a:pt x="1088217" y="889598"/>
                  <a:pt x="439917" y="1630377"/>
                  <a:pt x="337380" y="1765966"/>
                </a:cubicBezTo>
                <a:cubicBezTo>
                  <a:pt x="234843" y="1901555"/>
                  <a:pt x="347303" y="1428647"/>
                  <a:pt x="416764" y="1408805"/>
                </a:cubicBezTo>
                <a:cubicBezTo>
                  <a:pt x="486225" y="1388963"/>
                  <a:pt x="773990" y="1587386"/>
                  <a:pt x="754144" y="1646913"/>
                </a:cubicBezTo>
                <a:cubicBezTo>
                  <a:pt x="734298" y="1706440"/>
                  <a:pt x="373764" y="1749431"/>
                  <a:pt x="297688" y="1765966"/>
                </a:cubicBezTo>
                <a:cubicBezTo>
                  <a:pt x="221612" y="1782501"/>
                  <a:pt x="297688" y="1746124"/>
                  <a:pt x="297688" y="1746124"/>
                </a:cubicBezTo>
              </a:path>
            </a:pathLst>
          </a:custGeom>
          <a:ln w="57150" cmpd="sng">
            <a:solidFill>
              <a:srgbClr val="F0156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solidFill>
                <a:srgbClr val="F0156A"/>
              </a:solidFill>
            </a:endParaRPr>
          </a:p>
        </p:txBody>
      </p:sp>
      <p:grpSp>
        <p:nvGrpSpPr>
          <p:cNvPr id="17" name="Agrupar 16"/>
          <p:cNvGrpSpPr/>
          <p:nvPr/>
        </p:nvGrpSpPr>
        <p:grpSpPr>
          <a:xfrm>
            <a:off x="2573843" y="5586244"/>
            <a:ext cx="5996428" cy="951188"/>
            <a:chOff x="2629871" y="5586244"/>
            <a:chExt cx="5996428" cy="951188"/>
          </a:xfrm>
        </p:grpSpPr>
        <p:sp>
          <p:nvSpPr>
            <p:cNvPr id="58" name="Rectángulo 57"/>
            <p:cNvSpPr/>
            <p:nvPr/>
          </p:nvSpPr>
          <p:spPr>
            <a:xfrm>
              <a:off x="2629871" y="5614102"/>
              <a:ext cx="3528850" cy="923330"/>
            </a:xfrm>
            <a:prstGeom prst="rect">
              <a:avLst/>
            </a:prstGeom>
          </p:spPr>
          <p:txBody>
            <a:bodyPr wrap="square">
              <a:spAutoFit/>
            </a:bodyPr>
            <a:lstStyle/>
            <a:p>
              <a:pPr algn="r"/>
              <a:r>
                <a:rPr lang="en-GB" b="1" dirty="0"/>
                <a:t>3</a:t>
              </a:r>
              <a:r>
                <a:rPr lang="en-GB" b="1" dirty="0" smtClean="0"/>
                <a:t>. </a:t>
              </a:r>
              <a:r>
                <a:rPr lang="en-GB" b="1" dirty="0" err="1"/>
                <a:t>q</a:t>
              </a:r>
              <a:r>
                <a:rPr lang="en-GB" b="1" dirty="0" err="1" smtClean="0"/>
                <a:t>uackPrediction</a:t>
              </a:r>
              <a:r>
                <a:rPr lang="en-GB" b="1" dirty="0"/>
                <a:t>()</a:t>
              </a:r>
            </a:p>
            <a:p>
              <a:pPr algn="r"/>
              <a:r>
                <a:rPr lang="en-GB" dirty="0" smtClean="0"/>
                <a:t>Predict </a:t>
              </a:r>
              <a:r>
                <a:rPr lang="en-GB" dirty="0"/>
                <a:t>potential candidate genes </a:t>
              </a:r>
              <a:r>
                <a:rPr lang="en-GB" dirty="0" smtClean="0"/>
                <a:t>based </a:t>
              </a:r>
              <a:r>
                <a:rPr lang="en-GB" dirty="0"/>
                <a:t>on user input genes. </a:t>
              </a:r>
            </a:p>
          </p:txBody>
        </p:sp>
        <p:sp>
          <p:nvSpPr>
            <p:cNvPr id="70" name="Rectángulo 69"/>
            <p:cNvSpPr/>
            <p:nvPr/>
          </p:nvSpPr>
          <p:spPr>
            <a:xfrm>
              <a:off x="6881914" y="5586244"/>
              <a:ext cx="1744385" cy="369332"/>
            </a:xfrm>
            <a:prstGeom prst="rect">
              <a:avLst/>
            </a:prstGeom>
          </p:spPr>
          <p:txBody>
            <a:bodyPr wrap="square">
              <a:spAutoFit/>
            </a:bodyPr>
            <a:lstStyle/>
            <a:p>
              <a:r>
                <a:rPr lang="en-GB" b="1" dirty="0" err="1" smtClean="0">
                  <a:solidFill>
                    <a:srgbClr val="F0156A"/>
                  </a:solidFill>
                </a:rPr>
                <a:t>usr_seed_file</a:t>
              </a:r>
              <a:endParaRPr lang="en-GB" dirty="0">
                <a:solidFill>
                  <a:srgbClr val="F0156A"/>
                </a:solidFill>
              </a:endParaRPr>
            </a:p>
          </p:txBody>
        </p:sp>
        <p:sp>
          <p:nvSpPr>
            <p:cNvPr id="72" name="Down Arrow 81"/>
            <p:cNvSpPr/>
            <p:nvPr/>
          </p:nvSpPr>
          <p:spPr>
            <a:xfrm rot="16200000" flipV="1">
              <a:off x="6314321" y="5563974"/>
              <a:ext cx="410509" cy="548113"/>
            </a:xfrm>
            <a:prstGeom prst="downArrow">
              <a:avLst/>
            </a:prstGeom>
            <a:solidFill>
              <a:srgbClr val="AEC2E3"/>
            </a:solidFill>
            <a:ln>
              <a:solidFill>
                <a:srgbClr val="AEC2E3"/>
              </a:solidFill>
            </a:ln>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ctr"/>
              <a:endParaRPr lang="en-US"/>
            </a:p>
          </p:txBody>
        </p:sp>
      </p:grpSp>
      <p:sp>
        <p:nvSpPr>
          <p:cNvPr id="73" name="Elipse 72"/>
          <p:cNvSpPr/>
          <p:nvPr/>
        </p:nvSpPr>
        <p:spPr>
          <a:xfrm>
            <a:off x="290167" y="5642266"/>
            <a:ext cx="1836834" cy="839356"/>
          </a:xfrm>
          <a:prstGeom prst="ellipse">
            <a:avLst/>
          </a:prstGeom>
          <a:solidFill>
            <a:srgbClr val="F0156A"/>
          </a:solidFill>
          <a:ln>
            <a:solidFill>
              <a:srgbClr val="FFFFFF"/>
            </a:solidFill>
          </a:ln>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Predicted Candidate Genes</a:t>
            </a:r>
            <a:endParaRPr lang="en-GB" dirty="0"/>
          </a:p>
        </p:txBody>
      </p:sp>
      <p:sp>
        <p:nvSpPr>
          <p:cNvPr id="74" name="Down Arrow 89"/>
          <p:cNvSpPr/>
          <p:nvPr/>
        </p:nvSpPr>
        <p:spPr>
          <a:xfrm rot="16200000" flipV="1">
            <a:off x="2333314" y="5880995"/>
            <a:ext cx="330988" cy="547632"/>
          </a:xfrm>
          <a:prstGeom prst="downArrow">
            <a:avLst/>
          </a:prstGeom>
          <a:solidFill>
            <a:srgbClr val="F4D6FF"/>
          </a:solidFill>
          <a:ln>
            <a:noFill/>
          </a:ln>
        </p:spPr>
        <p:style>
          <a:lnRef idx="1">
            <a:schemeClr val="accent1"/>
          </a:lnRef>
          <a:fillRef idx="3">
            <a:schemeClr val="accent1"/>
          </a:fillRef>
          <a:effectRef idx="2">
            <a:schemeClr val="accent1"/>
          </a:effectRef>
          <a:fontRef idx="minor">
            <a:schemeClr val="lt1"/>
          </a:fontRef>
        </p:style>
        <p:txBody>
          <a:bodyPr lIns="91429" tIns="45714" rIns="91429" bIns="45714" rtlCol="0" anchor="ctr"/>
          <a:lstStyle/>
          <a:p>
            <a:pPr algn="r"/>
            <a:endParaRPr lang="en-US" b="1" dirty="0"/>
          </a:p>
        </p:txBody>
      </p:sp>
    </p:spTree>
    <p:extLst>
      <p:ext uri="{BB962C8B-B14F-4D97-AF65-F5344CB8AC3E}">
        <p14:creationId xmlns:p14="http://schemas.microsoft.com/office/powerpoint/2010/main" val="3832227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4"/>
                                        </p:tgtEl>
                                        <p:attrNameLst>
                                          <p:attrName>style.visibility</p:attrName>
                                        </p:attrNameLst>
                                      </p:cBhvr>
                                      <p:to>
                                        <p:strVal val="visible"/>
                                      </p:to>
                                    </p:set>
                                    <p:animEffect transition="in" filter="fade">
                                      <p:cBhvr>
                                        <p:cTn id="48" dur="500"/>
                                        <p:tgtEl>
                                          <p:spTgt spid="7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Effect transition="in" filter="fade">
                                      <p:cBhvr>
                                        <p:cTn id="5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3" grpId="0" animBg="1"/>
      <p:bldP spid="7" grpId="0"/>
      <p:bldP spid="10" grpId="0"/>
      <p:bldP spid="22" grpId="0" animBg="1"/>
      <p:bldP spid="25" grpId="0" animBg="1"/>
      <p:bldP spid="57" grpId="0" animBg="1"/>
      <p:bldP spid="73" grpId="0" animBg="1"/>
      <p:bldP spid="7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n 35"/>
          <p:cNvPicPr>
            <a:picLocks noChangeAspect="1"/>
          </p:cNvPicPr>
          <p:nvPr/>
        </p:nvPicPr>
        <p:blipFill>
          <a:blip r:embed="rId3"/>
          <a:stretch>
            <a:fillRect/>
          </a:stretch>
        </p:blipFill>
        <p:spPr>
          <a:xfrm>
            <a:off x="1195984" y="1132288"/>
            <a:ext cx="4752363" cy="655498"/>
          </a:xfrm>
          <a:prstGeom prst="rect">
            <a:avLst/>
          </a:prstGeom>
        </p:spPr>
      </p:pic>
      <p:sp>
        <p:nvSpPr>
          <p:cNvPr id="37" name="Rectángulo 36"/>
          <p:cNvSpPr/>
          <p:nvPr/>
        </p:nvSpPr>
        <p:spPr>
          <a:xfrm>
            <a:off x="154103" y="1163881"/>
            <a:ext cx="1056700" cy="369332"/>
          </a:xfrm>
          <a:prstGeom prst="rect">
            <a:avLst/>
          </a:prstGeom>
        </p:spPr>
        <p:txBody>
          <a:bodyPr wrap="none">
            <a:spAutoFit/>
          </a:bodyPr>
          <a:lstStyle/>
          <a:p>
            <a:r>
              <a:rPr lang="en-GB" b="1" dirty="0" smtClean="0">
                <a:solidFill>
                  <a:srgbClr val="000090"/>
                </a:solidFill>
              </a:rPr>
              <a:t>Input file</a:t>
            </a:r>
            <a:endParaRPr lang="en-GB" b="1" dirty="0">
              <a:solidFill>
                <a:srgbClr val="000090"/>
              </a:solidFill>
            </a:endParaRPr>
          </a:p>
        </p:txBody>
      </p:sp>
      <p:sp>
        <p:nvSpPr>
          <p:cNvPr id="12" name="Rectángulo 1"/>
          <p:cNvSpPr/>
          <p:nvPr/>
        </p:nvSpPr>
        <p:spPr>
          <a:xfrm>
            <a:off x="1521140" y="4776"/>
            <a:ext cx="1358445" cy="523198"/>
          </a:xfrm>
          <a:prstGeom prst="rect">
            <a:avLst/>
          </a:prstGeom>
        </p:spPr>
        <p:txBody>
          <a:bodyPr wrap="none" lIns="91418" tIns="45709" rIns="91418" bIns="45709">
            <a:spAutoFit/>
          </a:bodyPr>
          <a:lstStyle/>
          <a:p>
            <a:r>
              <a:rPr lang="en-US" sz="2800" b="1" dirty="0" smtClean="0">
                <a:solidFill>
                  <a:srgbClr val="0000FF"/>
                </a:solidFill>
              </a:rPr>
              <a:t>Results: </a:t>
            </a:r>
            <a:endParaRPr lang="en-GB" sz="2800" b="1" dirty="0">
              <a:solidFill>
                <a:srgbClr val="0000FF"/>
              </a:solidFill>
            </a:endParaRPr>
          </a:p>
        </p:txBody>
      </p:sp>
      <p:pic>
        <p:nvPicPr>
          <p:cNvPr id="14" name="Imagen 13"/>
          <p:cNvPicPr>
            <a:picLocks noChangeAspect="1"/>
          </p:cNvPicPr>
          <p:nvPr/>
        </p:nvPicPr>
        <p:blipFill>
          <a:blip r:embed="rId4"/>
          <a:stretch>
            <a:fillRect/>
          </a:stretch>
        </p:blipFill>
        <p:spPr>
          <a:xfrm>
            <a:off x="160217" y="4298531"/>
            <a:ext cx="6961448" cy="1733146"/>
          </a:xfrm>
          <a:prstGeom prst="rect">
            <a:avLst/>
          </a:prstGeom>
        </p:spPr>
      </p:pic>
      <p:sp>
        <p:nvSpPr>
          <p:cNvPr id="15" name="Rectángulo 14"/>
          <p:cNvSpPr/>
          <p:nvPr/>
        </p:nvSpPr>
        <p:spPr>
          <a:xfrm>
            <a:off x="180386" y="3929199"/>
            <a:ext cx="6724918" cy="369332"/>
          </a:xfrm>
          <a:prstGeom prst="rect">
            <a:avLst/>
          </a:prstGeom>
        </p:spPr>
        <p:txBody>
          <a:bodyPr wrap="none">
            <a:spAutoFit/>
          </a:bodyPr>
          <a:lstStyle/>
          <a:p>
            <a:r>
              <a:rPr lang="en-GB" b="1" dirty="0" smtClean="0">
                <a:solidFill>
                  <a:srgbClr val="000090"/>
                </a:solidFill>
              </a:rPr>
              <a:t>All results together, merge of the predictions done for each seed file</a:t>
            </a:r>
            <a:endParaRPr lang="en-GB" b="1" dirty="0">
              <a:solidFill>
                <a:srgbClr val="000090"/>
              </a:solidFill>
            </a:endParaRPr>
          </a:p>
        </p:txBody>
      </p:sp>
      <p:grpSp>
        <p:nvGrpSpPr>
          <p:cNvPr id="17" name="Agrupar 16"/>
          <p:cNvGrpSpPr/>
          <p:nvPr/>
        </p:nvGrpSpPr>
        <p:grpSpPr>
          <a:xfrm>
            <a:off x="6128848" y="875092"/>
            <a:ext cx="2825176" cy="1279298"/>
            <a:chOff x="3951281" y="2666574"/>
            <a:chExt cx="5118015" cy="2141443"/>
          </a:xfrm>
        </p:grpSpPr>
        <p:pic>
          <p:nvPicPr>
            <p:cNvPr id="20" name="Imagen 19" descr="white-rat-250x250.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1296" y="2666574"/>
              <a:ext cx="478000" cy="726621"/>
            </a:xfrm>
            <a:prstGeom prst="rect">
              <a:avLst/>
            </a:prstGeom>
          </p:spPr>
        </p:pic>
        <p:pic>
          <p:nvPicPr>
            <p:cNvPr id="21" name="Imagen 20" descr="children-2028139_960_72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0707" y="3412825"/>
              <a:ext cx="298896" cy="476185"/>
            </a:xfrm>
            <a:prstGeom prst="rect">
              <a:avLst/>
            </a:prstGeom>
          </p:spPr>
        </p:pic>
        <p:grpSp>
          <p:nvGrpSpPr>
            <p:cNvPr id="22" name="Agrupar 21"/>
            <p:cNvGrpSpPr/>
            <p:nvPr/>
          </p:nvGrpSpPr>
          <p:grpSpPr>
            <a:xfrm>
              <a:off x="3951281" y="3092711"/>
              <a:ext cx="4917736" cy="1715306"/>
              <a:chOff x="3951281" y="3042575"/>
              <a:chExt cx="4917736" cy="1715306"/>
            </a:xfrm>
          </p:grpSpPr>
          <p:sp>
            <p:nvSpPr>
              <p:cNvPr id="24" name="ZoneTexte 8"/>
              <p:cNvSpPr txBox="1"/>
              <p:nvPr/>
            </p:nvSpPr>
            <p:spPr>
              <a:xfrm>
                <a:off x="3951281" y="3597721"/>
                <a:ext cx="837231" cy="334876"/>
              </a:xfrm>
              <a:prstGeom prst="rect">
                <a:avLst/>
              </a:prstGeom>
              <a:noFill/>
            </p:spPr>
            <p:txBody>
              <a:bodyPr wrap="square" rtlCol="0">
                <a:spAutoFit/>
              </a:bodyPr>
              <a:lstStyle/>
              <a:p>
                <a:pPr algn="r"/>
                <a:r>
                  <a:rPr lang="fr-FR" sz="700" b="1" dirty="0" smtClean="0"/>
                  <a:t>chr21</a:t>
                </a:r>
                <a:endParaRPr lang="fr-FR" sz="700" b="1" dirty="0">
                  <a:solidFill>
                    <a:schemeClr val="accent1">
                      <a:lumMod val="75000"/>
                    </a:schemeClr>
                  </a:solidFill>
                </a:endParaRPr>
              </a:p>
            </p:txBody>
          </p:sp>
          <p:grpSp>
            <p:nvGrpSpPr>
              <p:cNvPr id="25" name="Groupe 204"/>
              <p:cNvGrpSpPr>
                <a:grpSpLocks/>
              </p:cNvGrpSpPr>
              <p:nvPr/>
            </p:nvGrpSpPr>
            <p:grpSpPr bwMode="auto">
              <a:xfrm>
                <a:off x="4294529" y="3388688"/>
                <a:ext cx="4174159" cy="276503"/>
                <a:chOff x="739143" y="1880376"/>
                <a:chExt cx="6760506" cy="349250"/>
              </a:xfrm>
            </p:grpSpPr>
            <p:sp>
              <p:nvSpPr>
                <p:cNvPr id="52" name="Freeform 23"/>
                <p:cNvSpPr>
                  <a:spLocks/>
                </p:cNvSpPr>
                <p:nvPr/>
              </p:nvSpPr>
              <p:spPr bwMode="auto">
                <a:xfrm rot="-5400000">
                  <a:off x="1397707" y="1221836"/>
                  <a:ext cx="349200" cy="1666327"/>
                </a:xfrm>
                <a:custGeom>
                  <a:avLst/>
                  <a:gdLst>
                    <a:gd name="T0" fmla="*/ 2147483647 w 442"/>
                    <a:gd name="T1" fmla="*/ 0 h 1116"/>
                    <a:gd name="T2" fmla="*/ 0 w 442"/>
                    <a:gd name="T3" fmla="*/ 2147483647 h 1116"/>
                    <a:gd name="T4" fmla="*/ 0 w 442"/>
                    <a:gd name="T5" fmla="*/ 2147483647 h 1116"/>
                    <a:gd name="T6" fmla="*/ 2147483647 w 442"/>
                    <a:gd name="T7" fmla="*/ 2147483647 h 1116"/>
                    <a:gd name="T8" fmla="*/ 2147483647 w 442"/>
                    <a:gd name="T9" fmla="*/ 2147483647 h 1116"/>
                    <a:gd name="T10" fmla="*/ 2147483647 w 442"/>
                    <a:gd name="T11" fmla="*/ 2147483647 h 1116"/>
                    <a:gd name="T12" fmla="*/ 2147483647 w 442"/>
                    <a:gd name="T13" fmla="*/ 2147483647 h 1116"/>
                    <a:gd name="T14" fmla="*/ 2147483647 w 442"/>
                    <a:gd name="T15" fmla="*/ 0 h 1116"/>
                    <a:gd name="T16" fmla="*/ 2147483647 w 442"/>
                    <a:gd name="T17" fmla="*/ 0 h 11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2"/>
                    <a:gd name="T28" fmla="*/ 0 h 1116"/>
                    <a:gd name="T29" fmla="*/ 442 w 442"/>
                    <a:gd name="T30" fmla="*/ 1116 h 111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2" h="1116">
                      <a:moveTo>
                        <a:pt x="130" y="0"/>
                      </a:moveTo>
                      <a:lnTo>
                        <a:pt x="0" y="128"/>
                      </a:lnTo>
                      <a:lnTo>
                        <a:pt x="0" y="988"/>
                      </a:lnTo>
                      <a:lnTo>
                        <a:pt x="130" y="1116"/>
                      </a:lnTo>
                      <a:lnTo>
                        <a:pt x="314" y="1116"/>
                      </a:lnTo>
                      <a:lnTo>
                        <a:pt x="442" y="988"/>
                      </a:lnTo>
                      <a:lnTo>
                        <a:pt x="442" y="128"/>
                      </a:lnTo>
                      <a:lnTo>
                        <a:pt x="314" y="0"/>
                      </a:lnTo>
                      <a:lnTo>
                        <a:pt x="130" y="0"/>
                      </a:lnTo>
                      <a:close/>
                    </a:path>
                  </a:pathLst>
                </a:custGeom>
                <a:solidFill>
                  <a:schemeClr val="tx1"/>
                </a:solidFill>
                <a:ln w="12700">
                  <a:solidFill>
                    <a:srgbClr val="000000"/>
                  </a:solidFill>
                  <a:round/>
                  <a:headEnd/>
                  <a:tailEnd/>
                </a:ln>
              </p:spPr>
              <p:txBody>
                <a:bodyPr/>
                <a:lstStyle/>
                <a:p>
                  <a:endParaRPr lang="fr-FR" sz="700"/>
                </a:p>
              </p:txBody>
            </p:sp>
            <p:sp>
              <p:nvSpPr>
                <p:cNvPr id="53" name="Freeform 96"/>
                <p:cNvSpPr>
                  <a:spLocks/>
                </p:cNvSpPr>
                <p:nvPr/>
              </p:nvSpPr>
              <p:spPr bwMode="auto">
                <a:xfrm rot="-5400000">
                  <a:off x="4689909" y="-398842"/>
                  <a:ext cx="349250" cy="4907685"/>
                </a:xfrm>
                <a:custGeom>
                  <a:avLst/>
                  <a:gdLst>
                    <a:gd name="T0" fmla="*/ 2147483647 w 442"/>
                    <a:gd name="T1" fmla="*/ 0 h 3835"/>
                    <a:gd name="T2" fmla="*/ 0 w 442"/>
                    <a:gd name="T3" fmla="*/ 2147483647 h 3835"/>
                    <a:gd name="T4" fmla="*/ 0 w 442"/>
                    <a:gd name="T5" fmla="*/ 2147483647 h 3835"/>
                    <a:gd name="T6" fmla="*/ 2147483647 w 442"/>
                    <a:gd name="T7" fmla="*/ 2147483647 h 3835"/>
                    <a:gd name="T8" fmla="*/ 2147483647 w 442"/>
                    <a:gd name="T9" fmla="*/ 2147483647 h 3835"/>
                    <a:gd name="T10" fmla="*/ 2147483647 w 442"/>
                    <a:gd name="T11" fmla="*/ 2147483647 h 3835"/>
                    <a:gd name="T12" fmla="*/ 2147483647 w 442"/>
                    <a:gd name="T13" fmla="*/ 2147483647 h 3835"/>
                    <a:gd name="T14" fmla="*/ 2147483647 w 442"/>
                    <a:gd name="T15" fmla="*/ 0 h 3835"/>
                    <a:gd name="T16" fmla="*/ 2147483647 w 442"/>
                    <a:gd name="T17" fmla="*/ 0 h 383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42"/>
                    <a:gd name="T28" fmla="*/ 0 h 3835"/>
                    <a:gd name="T29" fmla="*/ 442 w 442"/>
                    <a:gd name="T30" fmla="*/ 3835 h 383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42" h="3835">
                      <a:moveTo>
                        <a:pt x="130" y="0"/>
                      </a:moveTo>
                      <a:lnTo>
                        <a:pt x="0" y="128"/>
                      </a:lnTo>
                      <a:lnTo>
                        <a:pt x="0" y="3707"/>
                      </a:lnTo>
                      <a:lnTo>
                        <a:pt x="130" y="3835"/>
                      </a:lnTo>
                      <a:lnTo>
                        <a:pt x="314" y="3835"/>
                      </a:lnTo>
                      <a:lnTo>
                        <a:pt x="442" y="3707"/>
                      </a:lnTo>
                      <a:lnTo>
                        <a:pt x="442" y="128"/>
                      </a:lnTo>
                      <a:lnTo>
                        <a:pt x="314" y="0"/>
                      </a:lnTo>
                      <a:lnTo>
                        <a:pt x="130" y="0"/>
                      </a:lnTo>
                      <a:close/>
                    </a:path>
                  </a:pathLst>
                </a:custGeom>
                <a:solidFill>
                  <a:srgbClr val="000000"/>
                </a:solidFill>
                <a:ln w="9525">
                  <a:noFill/>
                  <a:round/>
                  <a:headEnd/>
                  <a:tailEnd/>
                </a:ln>
              </p:spPr>
              <p:txBody>
                <a:bodyPr/>
                <a:lstStyle/>
                <a:p>
                  <a:endParaRPr lang="fr-FR" sz="700"/>
                </a:p>
              </p:txBody>
            </p:sp>
            <p:sp>
              <p:nvSpPr>
                <p:cNvPr id="54" name="Freeform 100"/>
                <p:cNvSpPr>
                  <a:spLocks/>
                </p:cNvSpPr>
                <p:nvPr/>
              </p:nvSpPr>
              <p:spPr bwMode="auto">
                <a:xfrm rot="-5400000">
                  <a:off x="6896760" y="1643520"/>
                  <a:ext cx="349200" cy="822960"/>
                </a:xfrm>
                <a:custGeom>
                  <a:avLst/>
                  <a:gdLst>
                    <a:gd name="T0" fmla="*/ 2147483647 w 442"/>
                    <a:gd name="T1" fmla="*/ 0 h 444"/>
                    <a:gd name="T2" fmla="*/ 2147483647 w 442"/>
                    <a:gd name="T3" fmla="*/ 2147483647 h 444"/>
                    <a:gd name="T4" fmla="*/ 2147483647 w 442"/>
                    <a:gd name="T5" fmla="*/ 2147483647 h 444"/>
                    <a:gd name="T6" fmla="*/ 2147483647 w 442"/>
                    <a:gd name="T7" fmla="*/ 2147483647 h 444"/>
                    <a:gd name="T8" fmla="*/ 2147483647 w 442"/>
                    <a:gd name="T9" fmla="*/ 2147483647 h 444"/>
                    <a:gd name="T10" fmla="*/ 2147483647 w 442"/>
                    <a:gd name="T11" fmla="*/ 2147483647 h 444"/>
                    <a:gd name="T12" fmla="*/ 0 w 442"/>
                    <a:gd name="T13" fmla="*/ 2147483647 h 444"/>
                    <a:gd name="T14" fmla="*/ 0 w 442"/>
                    <a:gd name="T15" fmla="*/ 2147483647 h 444"/>
                    <a:gd name="T16" fmla="*/ 2147483647 w 442"/>
                    <a:gd name="T17" fmla="*/ 2147483647 h 444"/>
                    <a:gd name="T18" fmla="*/ 2147483647 w 442"/>
                    <a:gd name="T19" fmla="*/ 2147483647 h 444"/>
                    <a:gd name="T20" fmla="*/ 2147483647 w 442"/>
                    <a:gd name="T21" fmla="*/ 2147483647 h 444"/>
                    <a:gd name="T22" fmla="*/ 2147483647 w 442"/>
                    <a:gd name="T23" fmla="*/ 2147483647 h 444"/>
                    <a:gd name="T24" fmla="*/ 2147483647 w 442"/>
                    <a:gd name="T25" fmla="*/ 2147483647 h 444"/>
                    <a:gd name="T26" fmla="*/ 2147483647 w 442"/>
                    <a:gd name="T27" fmla="*/ 2147483647 h 444"/>
                    <a:gd name="T28" fmla="*/ 2147483647 w 442"/>
                    <a:gd name="T29" fmla="*/ 2147483647 h 444"/>
                    <a:gd name="T30" fmla="*/ 2147483647 w 442"/>
                    <a:gd name="T31" fmla="*/ 2147483647 h 444"/>
                    <a:gd name="T32" fmla="*/ 2147483647 w 442"/>
                    <a:gd name="T33" fmla="*/ 2147483647 h 444"/>
                    <a:gd name="T34" fmla="*/ 2147483647 w 442"/>
                    <a:gd name="T35" fmla="*/ 2147483647 h 444"/>
                    <a:gd name="T36" fmla="*/ 2147483647 w 442"/>
                    <a:gd name="T37" fmla="*/ 2147483647 h 444"/>
                    <a:gd name="T38" fmla="*/ 2147483647 w 442"/>
                    <a:gd name="T39" fmla="*/ 2147483647 h 444"/>
                    <a:gd name="T40" fmla="*/ 2147483647 w 442"/>
                    <a:gd name="T41" fmla="*/ 2147483647 h 444"/>
                    <a:gd name="T42" fmla="*/ 2147483647 w 442"/>
                    <a:gd name="T43" fmla="*/ 2147483647 h 444"/>
                    <a:gd name="T44" fmla="*/ 2147483647 w 442"/>
                    <a:gd name="T45" fmla="*/ 2147483647 h 444"/>
                    <a:gd name="T46" fmla="*/ 2147483647 w 442"/>
                    <a:gd name="T47" fmla="*/ 2147483647 h 444"/>
                    <a:gd name="T48" fmla="*/ 2147483647 w 442"/>
                    <a:gd name="T49" fmla="*/ 2147483647 h 444"/>
                    <a:gd name="T50" fmla="*/ 2147483647 w 442"/>
                    <a:gd name="T51" fmla="*/ 2147483647 h 444"/>
                    <a:gd name="T52" fmla="*/ 2147483647 w 442"/>
                    <a:gd name="T53" fmla="*/ 2147483647 h 444"/>
                    <a:gd name="T54" fmla="*/ 2147483647 w 442"/>
                    <a:gd name="T55" fmla="*/ 0 h 444"/>
                    <a:gd name="T56" fmla="*/ 2147483647 w 442"/>
                    <a:gd name="T57" fmla="*/ 0 h 44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2"/>
                    <a:gd name="T88" fmla="*/ 0 h 444"/>
                    <a:gd name="T89" fmla="*/ 442 w 442"/>
                    <a:gd name="T90" fmla="*/ 444 h 44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2" h="444">
                      <a:moveTo>
                        <a:pt x="53" y="0"/>
                      </a:moveTo>
                      <a:lnTo>
                        <a:pt x="43" y="2"/>
                      </a:lnTo>
                      <a:lnTo>
                        <a:pt x="34" y="6"/>
                      </a:lnTo>
                      <a:lnTo>
                        <a:pt x="18" y="16"/>
                      </a:lnTo>
                      <a:lnTo>
                        <a:pt x="4" y="36"/>
                      </a:lnTo>
                      <a:lnTo>
                        <a:pt x="2" y="44"/>
                      </a:lnTo>
                      <a:lnTo>
                        <a:pt x="0" y="56"/>
                      </a:lnTo>
                      <a:lnTo>
                        <a:pt x="0" y="389"/>
                      </a:lnTo>
                      <a:lnTo>
                        <a:pt x="2" y="401"/>
                      </a:lnTo>
                      <a:lnTo>
                        <a:pt x="4" y="409"/>
                      </a:lnTo>
                      <a:lnTo>
                        <a:pt x="18" y="428"/>
                      </a:lnTo>
                      <a:lnTo>
                        <a:pt x="34" y="440"/>
                      </a:lnTo>
                      <a:lnTo>
                        <a:pt x="43" y="444"/>
                      </a:lnTo>
                      <a:lnTo>
                        <a:pt x="53" y="444"/>
                      </a:lnTo>
                      <a:lnTo>
                        <a:pt x="389" y="444"/>
                      </a:lnTo>
                      <a:lnTo>
                        <a:pt x="398" y="444"/>
                      </a:lnTo>
                      <a:lnTo>
                        <a:pt x="412" y="440"/>
                      </a:lnTo>
                      <a:lnTo>
                        <a:pt x="428" y="428"/>
                      </a:lnTo>
                      <a:lnTo>
                        <a:pt x="438" y="409"/>
                      </a:lnTo>
                      <a:lnTo>
                        <a:pt x="442" y="401"/>
                      </a:lnTo>
                      <a:lnTo>
                        <a:pt x="442" y="389"/>
                      </a:lnTo>
                      <a:lnTo>
                        <a:pt x="442" y="56"/>
                      </a:lnTo>
                      <a:lnTo>
                        <a:pt x="442" y="44"/>
                      </a:lnTo>
                      <a:lnTo>
                        <a:pt x="438" y="36"/>
                      </a:lnTo>
                      <a:lnTo>
                        <a:pt x="428" y="16"/>
                      </a:lnTo>
                      <a:lnTo>
                        <a:pt x="412" y="6"/>
                      </a:lnTo>
                      <a:lnTo>
                        <a:pt x="398" y="2"/>
                      </a:lnTo>
                      <a:lnTo>
                        <a:pt x="389" y="0"/>
                      </a:lnTo>
                      <a:lnTo>
                        <a:pt x="53" y="0"/>
                      </a:lnTo>
                      <a:close/>
                    </a:path>
                  </a:pathLst>
                </a:custGeom>
                <a:solidFill>
                  <a:srgbClr val="FFFFFF"/>
                </a:solidFill>
                <a:ln w="12700">
                  <a:solidFill>
                    <a:schemeClr val="tx1"/>
                  </a:solidFill>
                  <a:round/>
                  <a:headEnd/>
                  <a:tailEnd/>
                </a:ln>
              </p:spPr>
              <p:txBody>
                <a:bodyPr/>
                <a:lstStyle/>
                <a:p>
                  <a:endParaRPr lang="fr-FR" sz="700"/>
                </a:p>
              </p:txBody>
            </p:sp>
            <p:sp>
              <p:nvSpPr>
                <p:cNvPr id="55" name="Freeform 104"/>
                <p:cNvSpPr>
                  <a:spLocks/>
                </p:cNvSpPr>
                <p:nvPr/>
              </p:nvSpPr>
              <p:spPr bwMode="auto">
                <a:xfrm rot="-5400000">
                  <a:off x="5235947" y="1742927"/>
                  <a:ext cx="349200" cy="624146"/>
                </a:xfrm>
                <a:custGeom>
                  <a:avLst/>
                  <a:gdLst>
                    <a:gd name="T0" fmla="*/ 2147483647 w 442"/>
                    <a:gd name="T1" fmla="*/ 0 h 892"/>
                    <a:gd name="T2" fmla="*/ 2147483647 w 442"/>
                    <a:gd name="T3" fmla="*/ 2147483647 h 892"/>
                    <a:gd name="T4" fmla="*/ 2147483647 w 442"/>
                    <a:gd name="T5" fmla="*/ 2147483647 h 892"/>
                    <a:gd name="T6" fmla="*/ 2147483647 w 442"/>
                    <a:gd name="T7" fmla="*/ 2147483647 h 892"/>
                    <a:gd name="T8" fmla="*/ 2147483647 w 442"/>
                    <a:gd name="T9" fmla="*/ 2147483647 h 892"/>
                    <a:gd name="T10" fmla="*/ 2147483647 w 442"/>
                    <a:gd name="T11" fmla="*/ 2147483647 h 892"/>
                    <a:gd name="T12" fmla="*/ 0 w 442"/>
                    <a:gd name="T13" fmla="*/ 2147483647 h 892"/>
                    <a:gd name="T14" fmla="*/ 0 w 442"/>
                    <a:gd name="T15" fmla="*/ 2147483647 h 892"/>
                    <a:gd name="T16" fmla="*/ 2147483647 w 442"/>
                    <a:gd name="T17" fmla="*/ 2147483647 h 892"/>
                    <a:gd name="T18" fmla="*/ 2147483647 w 442"/>
                    <a:gd name="T19" fmla="*/ 2147483647 h 892"/>
                    <a:gd name="T20" fmla="*/ 2147483647 w 442"/>
                    <a:gd name="T21" fmla="*/ 2147483647 h 892"/>
                    <a:gd name="T22" fmla="*/ 2147483647 w 442"/>
                    <a:gd name="T23" fmla="*/ 2147483647 h 892"/>
                    <a:gd name="T24" fmla="*/ 2147483647 w 442"/>
                    <a:gd name="T25" fmla="*/ 2147483647 h 892"/>
                    <a:gd name="T26" fmla="*/ 2147483647 w 442"/>
                    <a:gd name="T27" fmla="*/ 2147483647 h 892"/>
                    <a:gd name="T28" fmla="*/ 2147483647 w 442"/>
                    <a:gd name="T29" fmla="*/ 2147483647 h 892"/>
                    <a:gd name="T30" fmla="*/ 2147483647 w 442"/>
                    <a:gd name="T31" fmla="*/ 2147483647 h 892"/>
                    <a:gd name="T32" fmla="*/ 2147483647 w 442"/>
                    <a:gd name="T33" fmla="*/ 2147483647 h 892"/>
                    <a:gd name="T34" fmla="*/ 2147483647 w 442"/>
                    <a:gd name="T35" fmla="*/ 2147483647 h 892"/>
                    <a:gd name="T36" fmla="*/ 2147483647 w 442"/>
                    <a:gd name="T37" fmla="*/ 2147483647 h 892"/>
                    <a:gd name="T38" fmla="*/ 2147483647 w 442"/>
                    <a:gd name="T39" fmla="*/ 2147483647 h 892"/>
                    <a:gd name="T40" fmla="*/ 2147483647 w 442"/>
                    <a:gd name="T41" fmla="*/ 2147483647 h 892"/>
                    <a:gd name="T42" fmla="*/ 2147483647 w 442"/>
                    <a:gd name="T43" fmla="*/ 2147483647 h 892"/>
                    <a:gd name="T44" fmla="*/ 2147483647 w 442"/>
                    <a:gd name="T45" fmla="*/ 2147483647 h 892"/>
                    <a:gd name="T46" fmla="*/ 2147483647 w 442"/>
                    <a:gd name="T47" fmla="*/ 2147483647 h 892"/>
                    <a:gd name="T48" fmla="*/ 2147483647 w 442"/>
                    <a:gd name="T49" fmla="*/ 2147483647 h 892"/>
                    <a:gd name="T50" fmla="*/ 2147483647 w 442"/>
                    <a:gd name="T51" fmla="*/ 2147483647 h 892"/>
                    <a:gd name="T52" fmla="*/ 2147483647 w 442"/>
                    <a:gd name="T53" fmla="*/ 2147483647 h 892"/>
                    <a:gd name="T54" fmla="*/ 2147483647 w 442"/>
                    <a:gd name="T55" fmla="*/ 0 h 892"/>
                    <a:gd name="T56" fmla="*/ 2147483647 w 442"/>
                    <a:gd name="T57" fmla="*/ 0 h 8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2"/>
                    <a:gd name="T88" fmla="*/ 0 h 892"/>
                    <a:gd name="T89" fmla="*/ 442 w 442"/>
                    <a:gd name="T90" fmla="*/ 892 h 8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2" h="892">
                      <a:moveTo>
                        <a:pt x="53" y="0"/>
                      </a:moveTo>
                      <a:lnTo>
                        <a:pt x="43" y="4"/>
                      </a:lnTo>
                      <a:lnTo>
                        <a:pt x="34" y="6"/>
                      </a:lnTo>
                      <a:lnTo>
                        <a:pt x="18" y="16"/>
                      </a:lnTo>
                      <a:lnTo>
                        <a:pt x="4" y="32"/>
                      </a:lnTo>
                      <a:lnTo>
                        <a:pt x="2" y="46"/>
                      </a:lnTo>
                      <a:lnTo>
                        <a:pt x="0" y="55"/>
                      </a:lnTo>
                      <a:lnTo>
                        <a:pt x="0" y="836"/>
                      </a:lnTo>
                      <a:lnTo>
                        <a:pt x="2" y="848"/>
                      </a:lnTo>
                      <a:lnTo>
                        <a:pt x="4" y="860"/>
                      </a:lnTo>
                      <a:lnTo>
                        <a:pt x="18" y="876"/>
                      </a:lnTo>
                      <a:lnTo>
                        <a:pt x="34" y="888"/>
                      </a:lnTo>
                      <a:lnTo>
                        <a:pt x="43" y="892"/>
                      </a:lnTo>
                      <a:lnTo>
                        <a:pt x="53" y="892"/>
                      </a:lnTo>
                      <a:lnTo>
                        <a:pt x="389" y="892"/>
                      </a:lnTo>
                      <a:lnTo>
                        <a:pt x="398" y="892"/>
                      </a:lnTo>
                      <a:lnTo>
                        <a:pt x="412" y="888"/>
                      </a:lnTo>
                      <a:lnTo>
                        <a:pt x="428" y="876"/>
                      </a:lnTo>
                      <a:lnTo>
                        <a:pt x="438" y="860"/>
                      </a:lnTo>
                      <a:lnTo>
                        <a:pt x="442" y="848"/>
                      </a:lnTo>
                      <a:lnTo>
                        <a:pt x="442" y="836"/>
                      </a:lnTo>
                      <a:lnTo>
                        <a:pt x="442" y="55"/>
                      </a:lnTo>
                      <a:lnTo>
                        <a:pt x="442" y="46"/>
                      </a:lnTo>
                      <a:lnTo>
                        <a:pt x="438" y="32"/>
                      </a:lnTo>
                      <a:lnTo>
                        <a:pt x="428" y="16"/>
                      </a:lnTo>
                      <a:lnTo>
                        <a:pt x="412" y="6"/>
                      </a:lnTo>
                      <a:lnTo>
                        <a:pt x="398" y="4"/>
                      </a:lnTo>
                      <a:lnTo>
                        <a:pt x="389" y="0"/>
                      </a:lnTo>
                      <a:lnTo>
                        <a:pt x="53" y="0"/>
                      </a:lnTo>
                      <a:close/>
                    </a:path>
                  </a:pathLst>
                </a:custGeom>
                <a:solidFill>
                  <a:srgbClr val="FFFFFF"/>
                </a:solidFill>
                <a:ln w="12700">
                  <a:solidFill>
                    <a:schemeClr val="tx1"/>
                  </a:solidFill>
                  <a:round/>
                  <a:headEnd/>
                  <a:tailEnd/>
                </a:ln>
              </p:spPr>
              <p:txBody>
                <a:bodyPr/>
                <a:lstStyle/>
                <a:p>
                  <a:endParaRPr lang="fr-FR" sz="700"/>
                </a:p>
              </p:txBody>
            </p:sp>
            <p:sp>
              <p:nvSpPr>
                <p:cNvPr id="56" name="Freeform 112"/>
                <p:cNvSpPr>
                  <a:spLocks/>
                </p:cNvSpPr>
                <p:nvPr/>
              </p:nvSpPr>
              <p:spPr bwMode="auto">
                <a:xfrm rot="-5400000">
                  <a:off x="2601853" y="1890130"/>
                  <a:ext cx="349200" cy="329741"/>
                </a:xfrm>
                <a:custGeom>
                  <a:avLst/>
                  <a:gdLst>
                    <a:gd name="T0" fmla="*/ 2147483647 w 442"/>
                    <a:gd name="T1" fmla="*/ 0 h 439"/>
                    <a:gd name="T2" fmla="*/ 2147483647 w 442"/>
                    <a:gd name="T3" fmla="*/ 2147483647 h 439"/>
                    <a:gd name="T4" fmla="*/ 2147483647 w 442"/>
                    <a:gd name="T5" fmla="*/ 2147483647 h 439"/>
                    <a:gd name="T6" fmla="*/ 2147483647 w 442"/>
                    <a:gd name="T7" fmla="*/ 2147483647 h 439"/>
                    <a:gd name="T8" fmla="*/ 2147483647 w 442"/>
                    <a:gd name="T9" fmla="*/ 2147483647 h 439"/>
                    <a:gd name="T10" fmla="*/ 2147483647 w 442"/>
                    <a:gd name="T11" fmla="*/ 2147483647 h 439"/>
                    <a:gd name="T12" fmla="*/ 0 w 442"/>
                    <a:gd name="T13" fmla="*/ 2147483647 h 439"/>
                    <a:gd name="T14" fmla="*/ 0 w 442"/>
                    <a:gd name="T15" fmla="*/ 2147483647 h 439"/>
                    <a:gd name="T16" fmla="*/ 2147483647 w 442"/>
                    <a:gd name="T17" fmla="*/ 2147483647 h 439"/>
                    <a:gd name="T18" fmla="*/ 2147483647 w 442"/>
                    <a:gd name="T19" fmla="*/ 2147483647 h 439"/>
                    <a:gd name="T20" fmla="*/ 2147483647 w 442"/>
                    <a:gd name="T21" fmla="*/ 2147483647 h 439"/>
                    <a:gd name="T22" fmla="*/ 2147483647 w 442"/>
                    <a:gd name="T23" fmla="*/ 2147483647 h 439"/>
                    <a:gd name="T24" fmla="*/ 2147483647 w 442"/>
                    <a:gd name="T25" fmla="*/ 2147483647 h 439"/>
                    <a:gd name="T26" fmla="*/ 2147483647 w 442"/>
                    <a:gd name="T27" fmla="*/ 2147483647 h 439"/>
                    <a:gd name="T28" fmla="*/ 2147483647 w 442"/>
                    <a:gd name="T29" fmla="*/ 2147483647 h 439"/>
                    <a:gd name="T30" fmla="*/ 2147483647 w 442"/>
                    <a:gd name="T31" fmla="*/ 2147483647 h 439"/>
                    <a:gd name="T32" fmla="*/ 2147483647 w 442"/>
                    <a:gd name="T33" fmla="*/ 2147483647 h 439"/>
                    <a:gd name="T34" fmla="*/ 2147483647 w 442"/>
                    <a:gd name="T35" fmla="*/ 2147483647 h 439"/>
                    <a:gd name="T36" fmla="*/ 2147483647 w 442"/>
                    <a:gd name="T37" fmla="*/ 2147483647 h 439"/>
                    <a:gd name="T38" fmla="*/ 2147483647 w 442"/>
                    <a:gd name="T39" fmla="*/ 2147483647 h 439"/>
                    <a:gd name="T40" fmla="*/ 2147483647 w 442"/>
                    <a:gd name="T41" fmla="*/ 2147483647 h 439"/>
                    <a:gd name="T42" fmla="*/ 2147483647 w 442"/>
                    <a:gd name="T43" fmla="*/ 2147483647 h 439"/>
                    <a:gd name="T44" fmla="*/ 2147483647 w 442"/>
                    <a:gd name="T45" fmla="*/ 2147483647 h 439"/>
                    <a:gd name="T46" fmla="*/ 2147483647 w 442"/>
                    <a:gd name="T47" fmla="*/ 2147483647 h 439"/>
                    <a:gd name="T48" fmla="*/ 2147483647 w 442"/>
                    <a:gd name="T49" fmla="*/ 2147483647 h 439"/>
                    <a:gd name="T50" fmla="*/ 2147483647 w 442"/>
                    <a:gd name="T51" fmla="*/ 2147483647 h 439"/>
                    <a:gd name="T52" fmla="*/ 2147483647 w 442"/>
                    <a:gd name="T53" fmla="*/ 2147483647 h 439"/>
                    <a:gd name="T54" fmla="*/ 2147483647 w 442"/>
                    <a:gd name="T55" fmla="*/ 0 h 439"/>
                    <a:gd name="T56" fmla="*/ 2147483647 w 442"/>
                    <a:gd name="T57" fmla="*/ 0 h 43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2"/>
                    <a:gd name="T88" fmla="*/ 0 h 439"/>
                    <a:gd name="T89" fmla="*/ 442 w 442"/>
                    <a:gd name="T90" fmla="*/ 439 h 43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2" h="439">
                      <a:moveTo>
                        <a:pt x="53" y="0"/>
                      </a:moveTo>
                      <a:lnTo>
                        <a:pt x="43" y="2"/>
                      </a:lnTo>
                      <a:lnTo>
                        <a:pt x="34" y="6"/>
                      </a:lnTo>
                      <a:lnTo>
                        <a:pt x="18" y="15"/>
                      </a:lnTo>
                      <a:lnTo>
                        <a:pt x="4" y="33"/>
                      </a:lnTo>
                      <a:lnTo>
                        <a:pt x="2" y="41"/>
                      </a:lnTo>
                      <a:lnTo>
                        <a:pt x="0" y="55"/>
                      </a:lnTo>
                      <a:lnTo>
                        <a:pt x="0" y="382"/>
                      </a:lnTo>
                      <a:lnTo>
                        <a:pt x="2" y="396"/>
                      </a:lnTo>
                      <a:lnTo>
                        <a:pt x="4" y="404"/>
                      </a:lnTo>
                      <a:lnTo>
                        <a:pt x="18" y="422"/>
                      </a:lnTo>
                      <a:lnTo>
                        <a:pt x="34" y="432"/>
                      </a:lnTo>
                      <a:lnTo>
                        <a:pt x="43" y="439"/>
                      </a:lnTo>
                      <a:lnTo>
                        <a:pt x="53" y="439"/>
                      </a:lnTo>
                      <a:lnTo>
                        <a:pt x="389" y="439"/>
                      </a:lnTo>
                      <a:lnTo>
                        <a:pt x="398" y="439"/>
                      </a:lnTo>
                      <a:lnTo>
                        <a:pt x="412" y="432"/>
                      </a:lnTo>
                      <a:lnTo>
                        <a:pt x="428" y="422"/>
                      </a:lnTo>
                      <a:lnTo>
                        <a:pt x="438" y="404"/>
                      </a:lnTo>
                      <a:lnTo>
                        <a:pt x="442" y="396"/>
                      </a:lnTo>
                      <a:lnTo>
                        <a:pt x="442" y="382"/>
                      </a:lnTo>
                      <a:lnTo>
                        <a:pt x="442" y="55"/>
                      </a:lnTo>
                      <a:lnTo>
                        <a:pt x="442" y="41"/>
                      </a:lnTo>
                      <a:lnTo>
                        <a:pt x="438" y="33"/>
                      </a:lnTo>
                      <a:lnTo>
                        <a:pt x="428" y="15"/>
                      </a:lnTo>
                      <a:lnTo>
                        <a:pt x="412" y="6"/>
                      </a:lnTo>
                      <a:lnTo>
                        <a:pt x="398" y="2"/>
                      </a:lnTo>
                      <a:lnTo>
                        <a:pt x="389" y="0"/>
                      </a:lnTo>
                      <a:lnTo>
                        <a:pt x="53" y="0"/>
                      </a:lnTo>
                      <a:close/>
                    </a:path>
                  </a:pathLst>
                </a:custGeom>
                <a:solidFill>
                  <a:srgbClr val="FFFFFF"/>
                </a:solidFill>
                <a:ln w="12700">
                  <a:solidFill>
                    <a:schemeClr val="tx1"/>
                  </a:solidFill>
                  <a:round/>
                  <a:headEnd/>
                  <a:tailEnd/>
                </a:ln>
              </p:spPr>
              <p:txBody>
                <a:bodyPr/>
                <a:lstStyle/>
                <a:p>
                  <a:endParaRPr lang="fr-FR" sz="700"/>
                </a:p>
              </p:txBody>
            </p:sp>
            <p:sp>
              <p:nvSpPr>
                <p:cNvPr id="57" name="Freeform 118"/>
                <p:cNvSpPr>
                  <a:spLocks/>
                </p:cNvSpPr>
                <p:nvPr/>
              </p:nvSpPr>
              <p:spPr bwMode="auto">
                <a:xfrm rot="16200000">
                  <a:off x="1202693" y="1816876"/>
                  <a:ext cx="349250" cy="476250"/>
                </a:xfrm>
                <a:custGeom>
                  <a:avLst/>
                  <a:gdLst>
                    <a:gd name="T0" fmla="*/ 2147483647 w 452"/>
                    <a:gd name="T1" fmla="*/ 0 h 428"/>
                    <a:gd name="T2" fmla="*/ 2147483647 w 452"/>
                    <a:gd name="T3" fmla="*/ 2147483647 h 428"/>
                    <a:gd name="T4" fmla="*/ 2147483647 w 452"/>
                    <a:gd name="T5" fmla="*/ 2147483647 h 428"/>
                    <a:gd name="T6" fmla="*/ 2147483647 w 452"/>
                    <a:gd name="T7" fmla="*/ 2147483647 h 428"/>
                    <a:gd name="T8" fmla="*/ 2147483647 w 452"/>
                    <a:gd name="T9" fmla="*/ 2147483647 h 428"/>
                    <a:gd name="T10" fmla="*/ 2147483647 w 452"/>
                    <a:gd name="T11" fmla="*/ 2147483647 h 428"/>
                    <a:gd name="T12" fmla="*/ 0 w 452"/>
                    <a:gd name="T13" fmla="*/ 2147483647 h 428"/>
                    <a:gd name="T14" fmla="*/ 0 w 452"/>
                    <a:gd name="T15" fmla="*/ 2147483647 h 428"/>
                    <a:gd name="T16" fmla="*/ 2147483647 w 452"/>
                    <a:gd name="T17" fmla="*/ 2147483647 h 428"/>
                    <a:gd name="T18" fmla="*/ 2147483647 w 452"/>
                    <a:gd name="T19" fmla="*/ 2147483647 h 428"/>
                    <a:gd name="T20" fmla="*/ 2147483647 w 452"/>
                    <a:gd name="T21" fmla="*/ 2147483647 h 428"/>
                    <a:gd name="T22" fmla="*/ 2147483647 w 452"/>
                    <a:gd name="T23" fmla="*/ 2147483647 h 428"/>
                    <a:gd name="T24" fmla="*/ 2147483647 w 452"/>
                    <a:gd name="T25" fmla="*/ 2147483647 h 428"/>
                    <a:gd name="T26" fmla="*/ 2147483647 w 452"/>
                    <a:gd name="T27" fmla="*/ 2147483647 h 428"/>
                    <a:gd name="T28" fmla="*/ 2147483647 w 452"/>
                    <a:gd name="T29" fmla="*/ 2147483647 h 428"/>
                    <a:gd name="T30" fmla="*/ 2147483647 w 452"/>
                    <a:gd name="T31" fmla="*/ 2147483647 h 428"/>
                    <a:gd name="T32" fmla="*/ 2147483647 w 452"/>
                    <a:gd name="T33" fmla="*/ 2147483647 h 428"/>
                    <a:gd name="T34" fmla="*/ 2147483647 w 452"/>
                    <a:gd name="T35" fmla="*/ 2147483647 h 428"/>
                    <a:gd name="T36" fmla="*/ 2147483647 w 452"/>
                    <a:gd name="T37" fmla="*/ 2147483647 h 428"/>
                    <a:gd name="T38" fmla="*/ 2147483647 w 452"/>
                    <a:gd name="T39" fmla="*/ 2147483647 h 428"/>
                    <a:gd name="T40" fmla="*/ 2147483647 w 452"/>
                    <a:gd name="T41" fmla="*/ 2147483647 h 428"/>
                    <a:gd name="T42" fmla="*/ 2147483647 w 452"/>
                    <a:gd name="T43" fmla="*/ 2147483647 h 428"/>
                    <a:gd name="T44" fmla="*/ 2147483647 w 452"/>
                    <a:gd name="T45" fmla="*/ 2147483647 h 428"/>
                    <a:gd name="T46" fmla="*/ 2147483647 w 452"/>
                    <a:gd name="T47" fmla="*/ 2147483647 h 428"/>
                    <a:gd name="T48" fmla="*/ 2147483647 w 452"/>
                    <a:gd name="T49" fmla="*/ 2147483647 h 428"/>
                    <a:gd name="T50" fmla="*/ 2147483647 w 452"/>
                    <a:gd name="T51" fmla="*/ 2147483647 h 428"/>
                    <a:gd name="T52" fmla="*/ 2147483647 w 452"/>
                    <a:gd name="T53" fmla="*/ 2147483647 h 428"/>
                    <a:gd name="T54" fmla="*/ 2147483647 w 452"/>
                    <a:gd name="T55" fmla="*/ 0 h 428"/>
                    <a:gd name="T56" fmla="*/ 2147483647 w 452"/>
                    <a:gd name="T57" fmla="*/ 0 h 428"/>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52"/>
                    <a:gd name="T88" fmla="*/ 0 h 428"/>
                    <a:gd name="T89" fmla="*/ 452 w 452"/>
                    <a:gd name="T90" fmla="*/ 428 h 428"/>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52" h="428">
                      <a:moveTo>
                        <a:pt x="53" y="0"/>
                      </a:moveTo>
                      <a:lnTo>
                        <a:pt x="44" y="6"/>
                      </a:lnTo>
                      <a:lnTo>
                        <a:pt x="34" y="6"/>
                      </a:lnTo>
                      <a:lnTo>
                        <a:pt x="16" y="16"/>
                      </a:lnTo>
                      <a:lnTo>
                        <a:pt x="4" y="34"/>
                      </a:lnTo>
                      <a:lnTo>
                        <a:pt x="2" y="45"/>
                      </a:lnTo>
                      <a:lnTo>
                        <a:pt x="0" y="55"/>
                      </a:lnTo>
                      <a:lnTo>
                        <a:pt x="0" y="375"/>
                      </a:lnTo>
                      <a:lnTo>
                        <a:pt x="2" y="385"/>
                      </a:lnTo>
                      <a:lnTo>
                        <a:pt x="4" y="396"/>
                      </a:lnTo>
                      <a:lnTo>
                        <a:pt x="16" y="414"/>
                      </a:lnTo>
                      <a:lnTo>
                        <a:pt x="34" y="424"/>
                      </a:lnTo>
                      <a:lnTo>
                        <a:pt x="44" y="428"/>
                      </a:lnTo>
                      <a:lnTo>
                        <a:pt x="53" y="428"/>
                      </a:lnTo>
                      <a:lnTo>
                        <a:pt x="397" y="428"/>
                      </a:lnTo>
                      <a:lnTo>
                        <a:pt x="410" y="428"/>
                      </a:lnTo>
                      <a:lnTo>
                        <a:pt x="418" y="424"/>
                      </a:lnTo>
                      <a:lnTo>
                        <a:pt x="436" y="414"/>
                      </a:lnTo>
                      <a:lnTo>
                        <a:pt x="446" y="396"/>
                      </a:lnTo>
                      <a:lnTo>
                        <a:pt x="452" y="385"/>
                      </a:lnTo>
                      <a:lnTo>
                        <a:pt x="452" y="375"/>
                      </a:lnTo>
                      <a:lnTo>
                        <a:pt x="452" y="55"/>
                      </a:lnTo>
                      <a:lnTo>
                        <a:pt x="452" y="45"/>
                      </a:lnTo>
                      <a:lnTo>
                        <a:pt x="446" y="34"/>
                      </a:lnTo>
                      <a:lnTo>
                        <a:pt x="436" y="16"/>
                      </a:lnTo>
                      <a:lnTo>
                        <a:pt x="418" y="6"/>
                      </a:lnTo>
                      <a:lnTo>
                        <a:pt x="410" y="6"/>
                      </a:lnTo>
                      <a:lnTo>
                        <a:pt x="397" y="0"/>
                      </a:lnTo>
                      <a:lnTo>
                        <a:pt x="53" y="0"/>
                      </a:lnTo>
                      <a:close/>
                    </a:path>
                  </a:pathLst>
                </a:custGeom>
                <a:solidFill>
                  <a:schemeClr val="bg1">
                    <a:lumMod val="75000"/>
                  </a:schemeClr>
                </a:solidFill>
                <a:ln w="12700">
                  <a:solidFill>
                    <a:schemeClr val="tx1"/>
                  </a:solidFill>
                  <a:round/>
                  <a:headEnd/>
                  <a:tailEnd/>
                </a:ln>
              </p:spPr>
              <p:txBody>
                <a:bodyPr/>
                <a:lstStyle/>
                <a:p>
                  <a:pPr>
                    <a:defRPr/>
                  </a:pPr>
                  <a:endParaRPr lang="fr-FR" sz="700">
                    <a:latin typeface="Arial" charset="0"/>
                  </a:endParaRPr>
                </a:p>
              </p:txBody>
            </p:sp>
            <p:sp>
              <p:nvSpPr>
                <p:cNvPr id="58" name="Freeform 176"/>
                <p:cNvSpPr>
                  <a:spLocks/>
                </p:cNvSpPr>
                <p:nvPr/>
              </p:nvSpPr>
              <p:spPr bwMode="auto">
                <a:xfrm rot="-5400000">
                  <a:off x="4050346" y="1829865"/>
                  <a:ext cx="349200" cy="450270"/>
                </a:xfrm>
                <a:custGeom>
                  <a:avLst/>
                  <a:gdLst>
                    <a:gd name="T0" fmla="*/ 2147483647 w 442"/>
                    <a:gd name="T1" fmla="*/ 0 h 126"/>
                    <a:gd name="T2" fmla="*/ 2147483647 w 442"/>
                    <a:gd name="T3" fmla="*/ 2147483647 h 126"/>
                    <a:gd name="T4" fmla="*/ 2147483647 w 442"/>
                    <a:gd name="T5" fmla="*/ 2147483647 h 126"/>
                    <a:gd name="T6" fmla="*/ 2147483647 w 442"/>
                    <a:gd name="T7" fmla="*/ 2147483647 h 126"/>
                    <a:gd name="T8" fmla="*/ 0 w 442"/>
                    <a:gd name="T9" fmla="*/ 2147483647 h 126"/>
                    <a:gd name="T10" fmla="*/ 0 w 442"/>
                    <a:gd name="T11" fmla="*/ 2147483647 h 126"/>
                    <a:gd name="T12" fmla="*/ 2147483647 w 442"/>
                    <a:gd name="T13" fmla="*/ 2147483647 h 126"/>
                    <a:gd name="T14" fmla="*/ 2147483647 w 442"/>
                    <a:gd name="T15" fmla="*/ 2147483647 h 126"/>
                    <a:gd name="T16" fmla="*/ 2147483647 w 442"/>
                    <a:gd name="T17" fmla="*/ 2147483647 h 126"/>
                    <a:gd name="T18" fmla="*/ 2147483647 w 442"/>
                    <a:gd name="T19" fmla="*/ 2147483647 h 126"/>
                    <a:gd name="T20" fmla="*/ 2147483647 w 442"/>
                    <a:gd name="T21" fmla="*/ 2147483647 h 126"/>
                    <a:gd name="T22" fmla="*/ 2147483647 w 442"/>
                    <a:gd name="T23" fmla="*/ 2147483647 h 126"/>
                    <a:gd name="T24" fmla="*/ 2147483647 w 442"/>
                    <a:gd name="T25" fmla="*/ 2147483647 h 126"/>
                    <a:gd name="T26" fmla="*/ 2147483647 w 442"/>
                    <a:gd name="T27" fmla="*/ 2147483647 h 126"/>
                    <a:gd name="T28" fmla="*/ 2147483647 w 442"/>
                    <a:gd name="T29" fmla="*/ 2147483647 h 126"/>
                    <a:gd name="T30" fmla="*/ 2147483647 w 442"/>
                    <a:gd name="T31" fmla="*/ 2147483647 h 126"/>
                    <a:gd name="T32" fmla="*/ 2147483647 w 442"/>
                    <a:gd name="T33" fmla="*/ 2147483647 h 126"/>
                    <a:gd name="T34" fmla="*/ 2147483647 w 442"/>
                    <a:gd name="T35" fmla="*/ 2147483647 h 126"/>
                    <a:gd name="T36" fmla="*/ 2147483647 w 442"/>
                    <a:gd name="T37" fmla="*/ 2147483647 h 126"/>
                    <a:gd name="T38" fmla="*/ 2147483647 w 442"/>
                    <a:gd name="T39" fmla="*/ 0 h 126"/>
                    <a:gd name="T40" fmla="*/ 2147483647 w 442"/>
                    <a:gd name="T41" fmla="*/ 0 h 1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2"/>
                    <a:gd name="T64" fmla="*/ 0 h 126"/>
                    <a:gd name="T65" fmla="*/ 442 w 442"/>
                    <a:gd name="T66" fmla="*/ 126 h 12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2" h="126">
                      <a:moveTo>
                        <a:pt x="18" y="0"/>
                      </a:moveTo>
                      <a:lnTo>
                        <a:pt x="10" y="2"/>
                      </a:lnTo>
                      <a:lnTo>
                        <a:pt x="4" y="4"/>
                      </a:lnTo>
                      <a:lnTo>
                        <a:pt x="2" y="6"/>
                      </a:lnTo>
                      <a:lnTo>
                        <a:pt x="0" y="12"/>
                      </a:lnTo>
                      <a:lnTo>
                        <a:pt x="0" y="110"/>
                      </a:lnTo>
                      <a:lnTo>
                        <a:pt x="2" y="116"/>
                      </a:lnTo>
                      <a:lnTo>
                        <a:pt x="4" y="122"/>
                      </a:lnTo>
                      <a:lnTo>
                        <a:pt x="10" y="126"/>
                      </a:lnTo>
                      <a:lnTo>
                        <a:pt x="18" y="126"/>
                      </a:lnTo>
                      <a:lnTo>
                        <a:pt x="428" y="126"/>
                      </a:lnTo>
                      <a:lnTo>
                        <a:pt x="434" y="126"/>
                      </a:lnTo>
                      <a:lnTo>
                        <a:pt x="438" y="122"/>
                      </a:lnTo>
                      <a:lnTo>
                        <a:pt x="442" y="116"/>
                      </a:lnTo>
                      <a:lnTo>
                        <a:pt x="442" y="110"/>
                      </a:lnTo>
                      <a:lnTo>
                        <a:pt x="442" y="12"/>
                      </a:lnTo>
                      <a:lnTo>
                        <a:pt x="442" y="6"/>
                      </a:lnTo>
                      <a:lnTo>
                        <a:pt x="438" y="4"/>
                      </a:lnTo>
                      <a:lnTo>
                        <a:pt x="434" y="2"/>
                      </a:lnTo>
                      <a:lnTo>
                        <a:pt x="428" y="0"/>
                      </a:lnTo>
                      <a:lnTo>
                        <a:pt x="18" y="0"/>
                      </a:lnTo>
                      <a:close/>
                    </a:path>
                  </a:pathLst>
                </a:custGeom>
                <a:solidFill>
                  <a:schemeClr val="bg1"/>
                </a:solidFill>
                <a:ln w="12700">
                  <a:solidFill>
                    <a:schemeClr val="tx1"/>
                  </a:solidFill>
                  <a:round/>
                  <a:headEnd/>
                  <a:tailEnd/>
                </a:ln>
              </p:spPr>
              <p:txBody>
                <a:bodyPr/>
                <a:lstStyle/>
                <a:p>
                  <a:endParaRPr lang="fr-FR" sz="700"/>
                </a:p>
              </p:txBody>
            </p:sp>
            <p:sp>
              <p:nvSpPr>
                <p:cNvPr id="59" name="Rectangle 33"/>
                <p:cNvSpPr>
                  <a:spLocks noChangeArrowheads="1"/>
                </p:cNvSpPr>
                <p:nvPr/>
              </p:nvSpPr>
              <p:spPr bwMode="auto">
                <a:xfrm>
                  <a:off x="6814826" y="1962221"/>
                  <a:ext cx="684823" cy="227759"/>
                </a:xfrm>
                <a:prstGeom prst="rect">
                  <a:avLst/>
                </a:prstGeom>
                <a:noFill/>
                <a:ln w="9525">
                  <a:noFill/>
                  <a:miter lim="800000"/>
                  <a:headEnd/>
                  <a:tailEnd/>
                </a:ln>
              </p:spPr>
              <p:txBody>
                <a:bodyPr wrap="none" lIns="0" tIns="0" rIns="0" bIns="0">
                  <a:spAutoFit/>
                </a:bodyPr>
                <a:lstStyle/>
                <a:p>
                  <a:r>
                    <a:rPr lang="fr-FR" sz="700" dirty="0">
                      <a:solidFill>
                        <a:srgbClr val="000000"/>
                      </a:solidFill>
                      <a:latin typeface="Comic Sans MS" pitchFamily="66" charset="0"/>
                    </a:rPr>
                    <a:t>q22.3</a:t>
                  </a:r>
                  <a:endParaRPr lang="fr-FR" sz="700" dirty="0">
                    <a:latin typeface="Comic Sans MS" pitchFamily="66" charset="0"/>
                  </a:endParaRPr>
                </a:p>
              </p:txBody>
            </p:sp>
            <p:sp>
              <p:nvSpPr>
                <p:cNvPr id="60" name="Rectangle 7"/>
                <p:cNvSpPr>
                  <a:spLocks noChangeArrowheads="1"/>
                </p:cNvSpPr>
                <p:nvPr/>
              </p:nvSpPr>
              <p:spPr bwMode="auto">
                <a:xfrm>
                  <a:off x="5132603" y="1978060"/>
                  <a:ext cx="761213" cy="227759"/>
                </a:xfrm>
                <a:prstGeom prst="rect">
                  <a:avLst/>
                </a:prstGeom>
                <a:noFill/>
                <a:ln w="9525">
                  <a:noFill/>
                  <a:miter lim="800000"/>
                  <a:headEnd/>
                  <a:tailEnd/>
                </a:ln>
              </p:spPr>
              <p:txBody>
                <a:bodyPr wrap="none" lIns="0" tIns="0" rIns="0" bIns="0">
                  <a:spAutoFit/>
                </a:bodyPr>
                <a:lstStyle/>
                <a:p>
                  <a:r>
                    <a:rPr lang="fr-FR" sz="700" dirty="0">
                      <a:solidFill>
                        <a:srgbClr val="000000"/>
                      </a:solidFill>
                      <a:latin typeface="Comic Sans MS" pitchFamily="66" charset="0"/>
                    </a:rPr>
                    <a:t>q22.11</a:t>
                  </a:r>
                  <a:endParaRPr lang="fr-FR" sz="700" dirty="0">
                    <a:latin typeface="Comic Sans MS" pitchFamily="66" charset="0"/>
                  </a:endParaRPr>
                </a:p>
              </p:txBody>
            </p:sp>
            <p:sp>
              <p:nvSpPr>
                <p:cNvPr id="61" name="Rectangle 31"/>
                <p:cNvSpPr>
                  <a:spLocks noChangeArrowheads="1"/>
                </p:cNvSpPr>
                <p:nvPr/>
              </p:nvSpPr>
              <p:spPr bwMode="auto">
                <a:xfrm>
                  <a:off x="4534211" y="1978060"/>
                  <a:ext cx="642640" cy="227759"/>
                </a:xfrm>
                <a:prstGeom prst="rect">
                  <a:avLst/>
                </a:prstGeom>
                <a:noFill/>
                <a:ln w="9525">
                  <a:noFill/>
                  <a:miter lim="800000"/>
                  <a:headEnd/>
                  <a:tailEnd/>
                </a:ln>
              </p:spPr>
              <p:txBody>
                <a:bodyPr wrap="none" lIns="0" tIns="0" rIns="0" bIns="0">
                  <a:spAutoFit/>
                </a:bodyPr>
                <a:lstStyle/>
                <a:p>
                  <a:r>
                    <a:rPr lang="fr-FR" sz="700" dirty="0">
                      <a:solidFill>
                        <a:schemeClr val="bg1"/>
                      </a:solidFill>
                      <a:latin typeface="Comic Sans MS" pitchFamily="66" charset="0"/>
                    </a:rPr>
                    <a:t>q21.3</a:t>
                  </a:r>
                </a:p>
              </p:txBody>
            </p:sp>
            <p:sp>
              <p:nvSpPr>
                <p:cNvPr id="62" name="Rectangle 30"/>
                <p:cNvSpPr>
                  <a:spLocks noChangeArrowheads="1"/>
                </p:cNvSpPr>
                <p:nvPr/>
              </p:nvSpPr>
              <p:spPr bwMode="auto">
                <a:xfrm>
                  <a:off x="3909304" y="1978060"/>
                  <a:ext cx="642640" cy="227759"/>
                </a:xfrm>
                <a:prstGeom prst="rect">
                  <a:avLst/>
                </a:prstGeom>
                <a:noFill/>
                <a:ln w="9525">
                  <a:noFill/>
                  <a:miter lim="800000"/>
                  <a:headEnd/>
                  <a:tailEnd/>
                </a:ln>
              </p:spPr>
              <p:txBody>
                <a:bodyPr wrap="none" lIns="0" tIns="0" rIns="0" bIns="0">
                  <a:spAutoFit/>
                </a:bodyPr>
                <a:lstStyle/>
                <a:p>
                  <a:r>
                    <a:rPr lang="fr-FR" sz="700" dirty="0">
                      <a:solidFill>
                        <a:schemeClr val="bg1"/>
                      </a:solidFill>
                      <a:latin typeface="Comic Sans MS" pitchFamily="66" charset="0"/>
                    </a:rPr>
                    <a:t>q</a:t>
                  </a:r>
                  <a:r>
                    <a:rPr lang="fr-FR" sz="700" dirty="0">
                      <a:solidFill>
                        <a:srgbClr val="000000"/>
                      </a:solidFill>
                      <a:latin typeface="Comic Sans MS" pitchFamily="66" charset="0"/>
                    </a:rPr>
                    <a:t>21.2</a:t>
                  </a:r>
                  <a:endParaRPr lang="fr-FR" sz="700" dirty="0">
                    <a:latin typeface="Comic Sans MS" pitchFamily="66" charset="0"/>
                  </a:endParaRPr>
                </a:p>
              </p:txBody>
            </p:sp>
            <p:sp>
              <p:nvSpPr>
                <p:cNvPr id="63" name="Rectangle 29"/>
                <p:cNvSpPr>
                  <a:spLocks noChangeArrowheads="1"/>
                </p:cNvSpPr>
                <p:nvPr/>
              </p:nvSpPr>
              <p:spPr bwMode="auto">
                <a:xfrm>
                  <a:off x="3135280" y="1960756"/>
                  <a:ext cx="602018" cy="227759"/>
                </a:xfrm>
                <a:prstGeom prst="rect">
                  <a:avLst/>
                </a:prstGeom>
                <a:noFill/>
                <a:ln w="9525">
                  <a:noFill/>
                  <a:miter lim="800000"/>
                  <a:headEnd/>
                  <a:tailEnd/>
                </a:ln>
              </p:spPr>
              <p:txBody>
                <a:bodyPr wrap="none" lIns="0" tIns="0" rIns="0" bIns="0">
                  <a:spAutoFit/>
                </a:bodyPr>
                <a:lstStyle/>
                <a:p>
                  <a:r>
                    <a:rPr lang="fr-FR" sz="700" dirty="0">
                      <a:solidFill>
                        <a:schemeClr val="bg1"/>
                      </a:solidFill>
                      <a:latin typeface="Comic Sans MS" pitchFamily="66" charset="0"/>
                    </a:rPr>
                    <a:t>q21.1</a:t>
                  </a:r>
                </a:p>
              </p:txBody>
            </p:sp>
            <p:sp>
              <p:nvSpPr>
                <p:cNvPr id="64" name="Rectangle 34"/>
                <p:cNvSpPr>
                  <a:spLocks noChangeArrowheads="1"/>
                </p:cNvSpPr>
                <p:nvPr/>
              </p:nvSpPr>
              <p:spPr bwMode="auto">
                <a:xfrm>
                  <a:off x="1210450" y="1943455"/>
                  <a:ext cx="420155" cy="227759"/>
                </a:xfrm>
                <a:prstGeom prst="rect">
                  <a:avLst/>
                </a:prstGeom>
                <a:noFill/>
                <a:ln w="9525">
                  <a:noFill/>
                  <a:miter lim="800000"/>
                  <a:headEnd/>
                  <a:tailEnd/>
                </a:ln>
              </p:spPr>
              <p:txBody>
                <a:bodyPr wrap="none" lIns="0" tIns="0" rIns="0" bIns="0">
                  <a:spAutoFit/>
                </a:bodyPr>
                <a:lstStyle/>
                <a:p>
                  <a:r>
                    <a:rPr lang="fr-FR" sz="700" dirty="0">
                      <a:solidFill>
                        <a:srgbClr val="000000"/>
                      </a:solidFill>
                      <a:latin typeface="Comic Sans MS" pitchFamily="66" charset="0"/>
                    </a:rPr>
                    <a:t>p12</a:t>
                  </a:r>
                  <a:endParaRPr lang="fr-FR" sz="700" dirty="0">
                    <a:latin typeface="Comic Sans MS" pitchFamily="66" charset="0"/>
                  </a:endParaRPr>
                </a:p>
              </p:txBody>
            </p:sp>
            <p:sp>
              <p:nvSpPr>
                <p:cNvPr id="65" name="Freeform 112"/>
                <p:cNvSpPr>
                  <a:spLocks/>
                </p:cNvSpPr>
                <p:nvPr/>
              </p:nvSpPr>
              <p:spPr bwMode="auto">
                <a:xfrm rot="-5400000">
                  <a:off x="5961478" y="1913785"/>
                  <a:ext cx="349200" cy="282431"/>
                </a:xfrm>
                <a:custGeom>
                  <a:avLst/>
                  <a:gdLst>
                    <a:gd name="T0" fmla="*/ 2147483647 w 442"/>
                    <a:gd name="T1" fmla="*/ 0 h 439"/>
                    <a:gd name="T2" fmla="*/ 2147483647 w 442"/>
                    <a:gd name="T3" fmla="*/ 2147483647 h 439"/>
                    <a:gd name="T4" fmla="*/ 2147483647 w 442"/>
                    <a:gd name="T5" fmla="*/ 2147483647 h 439"/>
                    <a:gd name="T6" fmla="*/ 2147483647 w 442"/>
                    <a:gd name="T7" fmla="*/ 2147483647 h 439"/>
                    <a:gd name="T8" fmla="*/ 2147483647 w 442"/>
                    <a:gd name="T9" fmla="*/ 2147483647 h 439"/>
                    <a:gd name="T10" fmla="*/ 2147483647 w 442"/>
                    <a:gd name="T11" fmla="*/ 2147483647 h 439"/>
                    <a:gd name="T12" fmla="*/ 0 w 442"/>
                    <a:gd name="T13" fmla="*/ 2147483647 h 439"/>
                    <a:gd name="T14" fmla="*/ 0 w 442"/>
                    <a:gd name="T15" fmla="*/ 2147483647 h 439"/>
                    <a:gd name="T16" fmla="*/ 2147483647 w 442"/>
                    <a:gd name="T17" fmla="*/ 2147483647 h 439"/>
                    <a:gd name="T18" fmla="*/ 2147483647 w 442"/>
                    <a:gd name="T19" fmla="*/ 2147483647 h 439"/>
                    <a:gd name="T20" fmla="*/ 2147483647 w 442"/>
                    <a:gd name="T21" fmla="*/ 2147483647 h 439"/>
                    <a:gd name="T22" fmla="*/ 2147483647 w 442"/>
                    <a:gd name="T23" fmla="*/ 2147483647 h 439"/>
                    <a:gd name="T24" fmla="*/ 2147483647 w 442"/>
                    <a:gd name="T25" fmla="*/ 2147483647 h 439"/>
                    <a:gd name="T26" fmla="*/ 2147483647 w 442"/>
                    <a:gd name="T27" fmla="*/ 2147483647 h 439"/>
                    <a:gd name="T28" fmla="*/ 2147483647 w 442"/>
                    <a:gd name="T29" fmla="*/ 2147483647 h 439"/>
                    <a:gd name="T30" fmla="*/ 2147483647 w 442"/>
                    <a:gd name="T31" fmla="*/ 2147483647 h 439"/>
                    <a:gd name="T32" fmla="*/ 2147483647 w 442"/>
                    <a:gd name="T33" fmla="*/ 2147483647 h 439"/>
                    <a:gd name="T34" fmla="*/ 2147483647 w 442"/>
                    <a:gd name="T35" fmla="*/ 2147483647 h 439"/>
                    <a:gd name="T36" fmla="*/ 2147483647 w 442"/>
                    <a:gd name="T37" fmla="*/ 2147483647 h 439"/>
                    <a:gd name="T38" fmla="*/ 2147483647 w 442"/>
                    <a:gd name="T39" fmla="*/ 2147483647 h 439"/>
                    <a:gd name="T40" fmla="*/ 2147483647 w 442"/>
                    <a:gd name="T41" fmla="*/ 2147483647 h 439"/>
                    <a:gd name="T42" fmla="*/ 2147483647 w 442"/>
                    <a:gd name="T43" fmla="*/ 2147483647 h 439"/>
                    <a:gd name="T44" fmla="*/ 2147483647 w 442"/>
                    <a:gd name="T45" fmla="*/ 2147483647 h 439"/>
                    <a:gd name="T46" fmla="*/ 2147483647 w 442"/>
                    <a:gd name="T47" fmla="*/ 2147483647 h 439"/>
                    <a:gd name="T48" fmla="*/ 2147483647 w 442"/>
                    <a:gd name="T49" fmla="*/ 2147483647 h 439"/>
                    <a:gd name="T50" fmla="*/ 2147483647 w 442"/>
                    <a:gd name="T51" fmla="*/ 2147483647 h 439"/>
                    <a:gd name="T52" fmla="*/ 2147483647 w 442"/>
                    <a:gd name="T53" fmla="*/ 2147483647 h 439"/>
                    <a:gd name="T54" fmla="*/ 2147483647 w 442"/>
                    <a:gd name="T55" fmla="*/ 0 h 439"/>
                    <a:gd name="T56" fmla="*/ 2147483647 w 442"/>
                    <a:gd name="T57" fmla="*/ 0 h 43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42"/>
                    <a:gd name="T88" fmla="*/ 0 h 439"/>
                    <a:gd name="T89" fmla="*/ 442 w 442"/>
                    <a:gd name="T90" fmla="*/ 439 h 43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42" h="439">
                      <a:moveTo>
                        <a:pt x="53" y="0"/>
                      </a:moveTo>
                      <a:lnTo>
                        <a:pt x="43" y="2"/>
                      </a:lnTo>
                      <a:lnTo>
                        <a:pt x="34" y="6"/>
                      </a:lnTo>
                      <a:lnTo>
                        <a:pt x="18" y="15"/>
                      </a:lnTo>
                      <a:lnTo>
                        <a:pt x="4" y="33"/>
                      </a:lnTo>
                      <a:lnTo>
                        <a:pt x="2" y="41"/>
                      </a:lnTo>
                      <a:lnTo>
                        <a:pt x="0" y="55"/>
                      </a:lnTo>
                      <a:lnTo>
                        <a:pt x="0" y="382"/>
                      </a:lnTo>
                      <a:lnTo>
                        <a:pt x="2" y="396"/>
                      </a:lnTo>
                      <a:lnTo>
                        <a:pt x="4" y="404"/>
                      </a:lnTo>
                      <a:lnTo>
                        <a:pt x="18" y="422"/>
                      </a:lnTo>
                      <a:lnTo>
                        <a:pt x="34" y="432"/>
                      </a:lnTo>
                      <a:lnTo>
                        <a:pt x="43" y="439"/>
                      </a:lnTo>
                      <a:lnTo>
                        <a:pt x="53" y="439"/>
                      </a:lnTo>
                      <a:lnTo>
                        <a:pt x="389" y="439"/>
                      </a:lnTo>
                      <a:lnTo>
                        <a:pt x="398" y="439"/>
                      </a:lnTo>
                      <a:lnTo>
                        <a:pt x="412" y="432"/>
                      </a:lnTo>
                      <a:lnTo>
                        <a:pt x="428" y="422"/>
                      </a:lnTo>
                      <a:lnTo>
                        <a:pt x="438" y="404"/>
                      </a:lnTo>
                      <a:lnTo>
                        <a:pt x="442" y="396"/>
                      </a:lnTo>
                      <a:lnTo>
                        <a:pt x="442" y="382"/>
                      </a:lnTo>
                      <a:lnTo>
                        <a:pt x="442" y="55"/>
                      </a:lnTo>
                      <a:lnTo>
                        <a:pt x="442" y="41"/>
                      </a:lnTo>
                      <a:lnTo>
                        <a:pt x="438" y="33"/>
                      </a:lnTo>
                      <a:lnTo>
                        <a:pt x="428" y="15"/>
                      </a:lnTo>
                      <a:lnTo>
                        <a:pt x="412" y="6"/>
                      </a:lnTo>
                      <a:lnTo>
                        <a:pt x="398" y="2"/>
                      </a:lnTo>
                      <a:lnTo>
                        <a:pt x="389" y="0"/>
                      </a:lnTo>
                      <a:lnTo>
                        <a:pt x="53" y="0"/>
                      </a:lnTo>
                      <a:close/>
                    </a:path>
                  </a:pathLst>
                </a:custGeom>
                <a:solidFill>
                  <a:srgbClr val="FFFFFF"/>
                </a:solidFill>
                <a:ln w="12700">
                  <a:solidFill>
                    <a:schemeClr val="tx1"/>
                  </a:solidFill>
                  <a:round/>
                  <a:headEnd/>
                  <a:tailEnd/>
                </a:ln>
              </p:spPr>
              <p:txBody>
                <a:bodyPr/>
                <a:lstStyle/>
                <a:p>
                  <a:endParaRPr lang="fr-FR" sz="700"/>
                </a:p>
              </p:txBody>
            </p:sp>
          </p:grpSp>
          <p:cxnSp>
            <p:nvCxnSpPr>
              <p:cNvPr id="26" name="Connecteur droit 138"/>
              <p:cNvCxnSpPr/>
              <p:nvPr/>
            </p:nvCxnSpPr>
            <p:spPr>
              <a:xfrm>
                <a:off x="8459454" y="3583291"/>
                <a:ext cx="167" cy="51149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grpSp>
            <p:nvGrpSpPr>
              <p:cNvPr id="27" name="Groupe 2"/>
              <p:cNvGrpSpPr/>
              <p:nvPr/>
            </p:nvGrpSpPr>
            <p:grpSpPr>
              <a:xfrm>
                <a:off x="4654872" y="3759702"/>
                <a:ext cx="3961289" cy="980695"/>
                <a:chOff x="902057" y="1353206"/>
                <a:chExt cx="6415745" cy="1238716"/>
              </a:xfrm>
            </p:grpSpPr>
            <p:sp>
              <p:nvSpPr>
                <p:cNvPr id="42" name="Text Box 15"/>
                <p:cNvSpPr txBox="1">
                  <a:spLocks noChangeArrowheads="1"/>
                </p:cNvSpPr>
                <p:nvPr/>
              </p:nvSpPr>
              <p:spPr bwMode="auto">
                <a:xfrm rot="5400000" flipV="1">
                  <a:off x="855702" y="1828833"/>
                  <a:ext cx="679679" cy="586970"/>
                </a:xfrm>
                <a:prstGeom prst="rect">
                  <a:avLst/>
                </a:prstGeom>
                <a:noFill/>
                <a:ln w="9525">
                  <a:noFill/>
                  <a:miter lim="800000"/>
                  <a:headEnd/>
                  <a:tailEnd/>
                </a:ln>
              </p:spPr>
              <p:txBody>
                <a:bodyPr wrap="square">
                  <a:spAutoFit/>
                </a:bodyPr>
                <a:lstStyle/>
                <a:p>
                  <a:pPr algn="r"/>
                  <a:r>
                    <a:rPr lang="fr-FR" sz="700" i="1" dirty="0"/>
                    <a:t>Lipi</a:t>
                  </a:r>
                </a:p>
              </p:txBody>
            </p:sp>
            <p:sp>
              <p:nvSpPr>
                <p:cNvPr id="43" name="Text Box 16"/>
                <p:cNvSpPr txBox="1">
                  <a:spLocks noChangeArrowheads="1"/>
                </p:cNvSpPr>
                <p:nvPr/>
              </p:nvSpPr>
              <p:spPr bwMode="auto">
                <a:xfrm rot="5400000" flipV="1">
                  <a:off x="2677254" y="1719372"/>
                  <a:ext cx="758734" cy="586970"/>
                </a:xfrm>
                <a:prstGeom prst="rect">
                  <a:avLst/>
                </a:prstGeom>
                <a:noFill/>
                <a:ln w="9525">
                  <a:noFill/>
                  <a:miter lim="800000"/>
                  <a:headEnd/>
                  <a:tailEnd/>
                </a:ln>
              </p:spPr>
              <p:txBody>
                <a:bodyPr wrap="none">
                  <a:spAutoFit/>
                </a:bodyPr>
                <a:lstStyle/>
                <a:p>
                  <a:pPr algn="r"/>
                  <a:r>
                    <a:rPr lang="fr-FR" sz="700" i="1" dirty="0"/>
                    <a:t>App</a:t>
                  </a:r>
                </a:p>
              </p:txBody>
            </p:sp>
            <p:sp>
              <p:nvSpPr>
                <p:cNvPr id="44" name="Text Box 21"/>
                <p:cNvSpPr txBox="1">
                  <a:spLocks noChangeArrowheads="1"/>
                </p:cNvSpPr>
                <p:nvPr/>
              </p:nvSpPr>
              <p:spPr bwMode="auto">
                <a:xfrm rot="5400000" flipV="1">
                  <a:off x="4893891" y="1810013"/>
                  <a:ext cx="976848" cy="586970"/>
                </a:xfrm>
                <a:prstGeom prst="rect">
                  <a:avLst/>
                </a:prstGeom>
                <a:noFill/>
                <a:ln w="9525">
                  <a:noFill/>
                  <a:miter lim="800000"/>
                  <a:headEnd/>
                  <a:tailEnd/>
                </a:ln>
              </p:spPr>
              <p:txBody>
                <a:bodyPr wrap="none">
                  <a:spAutoFit/>
                </a:bodyPr>
                <a:lstStyle/>
                <a:p>
                  <a:pPr algn="r"/>
                  <a:r>
                    <a:rPr lang="fr-FR" sz="700" i="1" dirty="0" smtClean="0"/>
                    <a:t>Zbtb21</a:t>
                  </a:r>
                  <a:endParaRPr lang="fr-FR" sz="700" i="1" dirty="0"/>
                </a:p>
              </p:txBody>
            </p:sp>
            <p:sp>
              <p:nvSpPr>
                <p:cNvPr id="45" name="Text Box 27"/>
                <p:cNvSpPr txBox="1">
                  <a:spLocks noChangeArrowheads="1"/>
                </p:cNvSpPr>
                <p:nvPr/>
              </p:nvSpPr>
              <p:spPr bwMode="auto">
                <a:xfrm rot="5400000" flipV="1">
                  <a:off x="6569395" y="1792547"/>
                  <a:ext cx="909843" cy="586970"/>
                </a:xfrm>
                <a:prstGeom prst="rect">
                  <a:avLst/>
                </a:prstGeom>
                <a:noFill/>
                <a:ln w="9525">
                  <a:noFill/>
                  <a:miter lim="800000"/>
                  <a:headEnd/>
                  <a:tailEnd/>
                </a:ln>
              </p:spPr>
              <p:txBody>
                <a:bodyPr wrap="none">
                  <a:spAutoFit/>
                </a:bodyPr>
                <a:lstStyle/>
                <a:p>
                  <a:r>
                    <a:rPr lang="fr-FR" sz="700" i="1" dirty="0"/>
                    <a:t>Prmt2</a:t>
                  </a:r>
                </a:p>
              </p:txBody>
            </p:sp>
            <p:sp>
              <p:nvSpPr>
                <p:cNvPr id="46" name="Text Box 28"/>
                <p:cNvSpPr txBox="1">
                  <a:spLocks noChangeArrowheads="1"/>
                </p:cNvSpPr>
                <p:nvPr/>
              </p:nvSpPr>
              <p:spPr bwMode="auto">
                <a:xfrm rot="5400000" flipV="1">
                  <a:off x="6032759" y="1745691"/>
                  <a:ext cx="800950" cy="586970"/>
                </a:xfrm>
                <a:prstGeom prst="rect">
                  <a:avLst/>
                </a:prstGeom>
                <a:noFill/>
                <a:ln w="9525">
                  <a:noFill/>
                  <a:miter lim="800000"/>
                  <a:headEnd/>
                  <a:tailEnd/>
                </a:ln>
              </p:spPr>
              <p:txBody>
                <a:bodyPr wrap="none">
                  <a:spAutoFit/>
                </a:bodyPr>
                <a:lstStyle/>
                <a:p>
                  <a:r>
                    <a:rPr lang="fr-FR" sz="700" i="1" dirty="0"/>
                    <a:t>Pdxk</a:t>
                  </a:r>
                </a:p>
              </p:txBody>
            </p:sp>
            <p:sp>
              <p:nvSpPr>
                <p:cNvPr id="47" name="Line 31"/>
                <p:cNvSpPr>
                  <a:spLocks noChangeShapeType="1"/>
                </p:cNvSpPr>
                <p:nvPr/>
              </p:nvSpPr>
              <p:spPr bwMode="auto">
                <a:xfrm rot="16200000" flipH="1">
                  <a:off x="6740415" y="1452597"/>
                  <a:ext cx="0" cy="647700"/>
                </a:xfrm>
                <a:prstGeom prst="line">
                  <a:avLst/>
                </a:prstGeom>
                <a:noFill/>
                <a:ln w="57150">
                  <a:solidFill>
                    <a:srgbClr val="74B8FD"/>
                  </a:solidFill>
                  <a:round/>
                  <a:headEnd/>
                  <a:tailEnd/>
                </a:ln>
              </p:spPr>
              <p:txBody>
                <a:bodyPr/>
                <a:lstStyle/>
                <a:p>
                  <a:pPr algn="r"/>
                  <a:endParaRPr lang="fr-FR" sz="700" i="1"/>
                </a:p>
              </p:txBody>
            </p:sp>
            <p:sp>
              <p:nvSpPr>
                <p:cNvPr id="48" name="Line 23"/>
                <p:cNvSpPr>
                  <a:spLocks noChangeShapeType="1"/>
                </p:cNvSpPr>
                <p:nvPr/>
              </p:nvSpPr>
              <p:spPr bwMode="auto">
                <a:xfrm rot="16200000" flipH="1">
                  <a:off x="3364597" y="-363528"/>
                  <a:ext cx="0" cy="4249737"/>
                </a:xfrm>
                <a:prstGeom prst="line">
                  <a:avLst/>
                </a:prstGeom>
                <a:noFill/>
                <a:ln w="57150">
                  <a:solidFill>
                    <a:srgbClr val="FFFF00"/>
                  </a:solidFill>
                  <a:round/>
                  <a:headEnd/>
                  <a:tailEnd/>
                </a:ln>
              </p:spPr>
              <p:txBody>
                <a:bodyPr/>
                <a:lstStyle/>
                <a:p>
                  <a:pPr algn="r"/>
                  <a:endParaRPr lang="fr-FR" sz="700" i="1"/>
                </a:p>
              </p:txBody>
            </p:sp>
            <p:sp>
              <p:nvSpPr>
                <p:cNvPr id="49" name="Line 36"/>
                <p:cNvSpPr>
                  <a:spLocks noChangeShapeType="1"/>
                </p:cNvSpPr>
                <p:nvPr/>
              </p:nvSpPr>
              <p:spPr bwMode="auto">
                <a:xfrm rot="16200000" flipH="1">
                  <a:off x="5981590" y="1452597"/>
                  <a:ext cx="0" cy="647700"/>
                </a:xfrm>
                <a:prstGeom prst="line">
                  <a:avLst/>
                </a:prstGeom>
                <a:noFill/>
                <a:ln w="57150">
                  <a:solidFill>
                    <a:srgbClr val="36D698"/>
                  </a:solidFill>
                  <a:round/>
                  <a:headEnd/>
                  <a:tailEnd/>
                </a:ln>
              </p:spPr>
              <p:txBody>
                <a:bodyPr/>
                <a:lstStyle/>
                <a:p>
                  <a:pPr algn="r"/>
                  <a:endParaRPr lang="fr-FR" sz="700" i="1"/>
                </a:p>
              </p:txBody>
            </p:sp>
            <p:cxnSp>
              <p:nvCxnSpPr>
                <p:cNvPr id="50" name="Connecteur droit 136"/>
                <p:cNvCxnSpPr>
                  <a:endCxn id="48" idx="0"/>
                </p:cNvCxnSpPr>
                <p:nvPr/>
              </p:nvCxnSpPr>
              <p:spPr>
                <a:xfrm flipH="1">
                  <a:off x="1239729" y="1353206"/>
                  <a:ext cx="973136" cy="408134"/>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1" name="Text Box 20"/>
                <p:cNvSpPr txBox="1">
                  <a:spLocks noChangeArrowheads="1"/>
                </p:cNvSpPr>
                <p:nvPr/>
              </p:nvSpPr>
              <p:spPr bwMode="auto">
                <a:xfrm rot="5400000" flipV="1">
                  <a:off x="5576747" y="1703882"/>
                  <a:ext cx="707440" cy="586970"/>
                </a:xfrm>
                <a:prstGeom prst="rect">
                  <a:avLst/>
                </a:prstGeom>
                <a:noFill/>
                <a:ln w="9525">
                  <a:noFill/>
                  <a:miter lim="800000"/>
                  <a:headEnd/>
                  <a:tailEnd/>
                </a:ln>
              </p:spPr>
              <p:txBody>
                <a:bodyPr wrap="none">
                  <a:spAutoFit/>
                </a:bodyPr>
                <a:lstStyle/>
                <a:p>
                  <a:r>
                    <a:rPr lang="fr-FR" sz="700" i="1" dirty="0"/>
                    <a:t>Cbs</a:t>
                  </a:r>
                </a:p>
              </p:txBody>
            </p:sp>
          </p:grpSp>
          <p:sp>
            <p:nvSpPr>
              <p:cNvPr id="28" name="Text Box 19"/>
              <p:cNvSpPr txBox="1">
                <a:spLocks noChangeArrowheads="1"/>
              </p:cNvSpPr>
              <p:nvPr/>
            </p:nvSpPr>
            <p:spPr bwMode="auto">
              <a:xfrm rot="5400000" flipV="1">
                <a:off x="6730241" y="4180816"/>
                <a:ext cx="791716" cy="362414"/>
              </a:xfrm>
              <a:prstGeom prst="rect">
                <a:avLst/>
              </a:prstGeom>
              <a:noFill/>
              <a:ln w="9525">
                <a:noFill/>
                <a:miter lim="800000"/>
                <a:headEnd/>
                <a:tailEnd/>
              </a:ln>
            </p:spPr>
            <p:txBody>
              <a:bodyPr wrap="none">
                <a:spAutoFit/>
              </a:bodyPr>
              <a:lstStyle/>
              <a:p>
                <a:pPr algn="r"/>
                <a:r>
                  <a:rPr lang="fr-FR" sz="700" b="1" i="1" dirty="0"/>
                  <a:t>Dyrk1a</a:t>
                </a:r>
              </a:p>
            </p:txBody>
          </p:sp>
          <p:sp>
            <p:nvSpPr>
              <p:cNvPr id="29" name="Line 23"/>
              <p:cNvSpPr>
                <a:spLocks noChangeShapeType="1"/>
              </p:cNvSpPr>
              <p:nvPr/>
            </p:nvSpPr>
            <p:spPr bwMode="auto">
              <a:xfrm rot="16200000" flipH="1">
                <a:off x="6182223" y="1730612"/>
                <a:ext cx="0" cy="2623926"/>
              </a:xfrm>
              <a:prstGeom prst="line">
                <a:avLst/>
              </a:prstGeom>
              <a:noFill/>
              <a:ln w="57150">
                <a:solidFill>
                  <a:srgbClr val="FFFF00"/>
                </a:solidFill>
                <a:round/>
                <a:headEnd/>
                <a:tailEnd/>
              </a:ln>
            </p:spPr>
            <p:txBody>
              <a:bodyPr/>
              <a:lstStyle/>
              <a:p>
                <a:pPr algn="r"/>
                <a:endParaRPr lang="fr-FR" sz="700"/>
              </a:p>
            </p:txBody>
          </p:sp>
          <p:sp>
            <p:nvSpPr>
              <p:cNvPr id="30" name="Text Box 24"/>
              <p:cNvSpPr txBox="1">
                <a:spLocks noChangeArrowheads="1"/>
              </p:cNvSpPr>
              <p:nvPr/>
            </p:nvSpPr>
            <p:spPr bwMode="auto">
              <a:xfrm flipH="1">
                <a:off x="7818083" y="3074816"/>
                <a:ext cx="822400" cy="334876"/>
              </a:xfrm>
              <a:prstGeom prst="rect">
                <a:avLst/>
              </a:prstGeom>
              <a:noFill/>
              <a:ln w="9525">
                <a:noFill/>
                <a:miter lim="800000"/>
                <a:headEnd/>
                <a:tailEnd/>
              </a:ln>
            </p:spPr>
            <p:txBody>
              <a:bodyPr wrap="none">
                <a:spAutoFit/>
              </a:bodyPr>
              <a:lstStyle/>
              <a:p>
                <a:r>
                  <a:rPr lang="fr-FR" sz="700" b="1" dirty="0" smtClean="0"/>
                  <a:t>RNO20</a:t>
                </a:r>
                <a:endParaRPr lang="fr-FR" sz="700" b="1" dirty="0"/>
              </a:p>
            </p:txBody>
          </p:sp>
          <p:sp>
            <p:nvSpPr>
              <p:cNvPr id="32" name="Line 23"/>
              <p:cNvSpPr>
                <a:spLocks noChangeShapeType="1"/>
              </p:cNvSpPr>
              <p:nvPr/>
            </p:nvSpPr>
            <p:spPr bwMode="auto">
              <a:xfrm rot="16200000" flipH="1">
                <a:off x="7964133" y="2580895"/>
                <a:ext cx="15309" cy="958036"/>
              </a:xfrm>
              <a:prstGeom prst="line">
                <a:avLst/>
              </a:prstGeom>
              <a:noFill/>
              <a:ln w="57150">
                <a:solidFill>
                  <a:srgbClr val="C545C0"/>
                </a:solidFill>
                <a:round/>
                <a:headEnd/>
                <a:tailEnd/>
              </a:ln>
            </p:spPr>
            <p:txBody>
              <a:bodyPr/>
              <a:lstStyle/>
              <a:p>
                <a:pPr algn="r"/>
                <a:endParaRPr lang="fr-FR" sz="700"/>
              </a:p>
            </p:txBody>
          </p:sp>
          <p:sp>
            <p:nvSpPr>
              <p:cNvPr id="33" name="Text Box 24"/>
              <p:cNvSpPr txBox="1">
                <a:spLocks noChangeArrowheads="1"/>
              </p:cNvSpPr>
              <p:nvPr/>
            </p:nvSpPr>
            <p:spPr bwMode="auto">
              <a:xfrm flipH="1">
                <a:off x="5782687" y="3052265"/>
                <a:ext cx="822400" cy="334876"/>
              </a:xfrm>
              <a:prstGeom prst="rect">
                <a:avLst/>
              </a:prstGeom>
              <a:noFill/>
              <a:ln w="9525">
                <a:noFill/>
                <a:miter lim="800000"/>
                <a:headEnd/>
                <a:tailEnd/>
              </a:ln>
            </p:spPr>
            <p:txBody>
              <a:bodyPr wrap="none">
                <a:spAutoFit/>
              </a:bodyPr>
              <a:lstStyle/>
              <a:p>
                <a:r>
                  <a:rPr lang="fr-FR" sz="700" b="1" dirty="0" smtClean="0"/>
                  <a:t>RNO11</a:t>
                </a:r>
                <a:endParaRPr lang="fr-FR" sz="700" b="1" dirty="0"/>
              </a:p>
            </p:txBody>
          </p:sp>
          <p:sp>
            <p:nvSpPr>
              <p:cNvPr id="34" name="Rectangle 32"/>
              <p:cNvSpPr>
                <a:spLocks noChangeArrowheads="1"/>
              </p:cNvSpPr>
              <p:nvPr/>
            </p:nvSpPr>
            <p:spPr bwMode="auto">
              <a:xfrm>
                <a:off x="7653954" y="3466023"/>
                <a:ext cx="422832" cy="180318"/>
              </a:xfrm>
              <a:prstGeom prst="rect">
                <a:avLst/>
              </a:prstGeom>
              <a:noFill/>
              <a:ln w="9525">
                <a:noFill/>
                <a:miter lim="800000"/>
                <a:headEnd/>
                <a:tailEnd/>
              </a:ln>
            </p:spPr>
            <p:txBody>
              <a:bodyPr wrap="none" lIns="0" tIns="0" rIns="0" bIns="0">
                <a:spAutoFit/>
              </a:bodyPr>
              <a:lstStyle/>
              <a:p>
                <a:r>
                  <a:rPr lang="fr-FR" sz="700" dirty="0">
                    <a:latin typeface="Comic Sans MS" pitchFamily="66" charset="0"/>
                  </a:rPr>
                  <a:t>q</a:t>
                </a:r>
                <a:r>
                  <a:rPr lang="fr-FR" sz="700" dirty="0">
                    <a:solidFill>
                      <a:schemeClr val="bg1"/>
                    </a:solidFill>
                    <a:latin typeface="Comic Sans MS" pitchFamily="66" charset="0"/>
                  </a:rPr>
                  <a:t>22.2</a:t>
                </a:r>
              </a:p>
            </p:txBody>
          </p:sp>
          <p:cxnSp>
            <p:nvCxnSpPr>
              <p:cNvPr id="35" name="Connecteur droit 136"/>
              <p:cNvCxnSpPr>
                <a:endCxn id="29" idx="0"/>
              </p:cNvCxnSpPr>
              <p:nvPr/>
            </p:nvCxnSpPr>
            <p:spPr>
              <a:xfrm flipH="1" flipV="1">
                <a:off x="4870260" y="3042575"/>
                <a:ext cx="580375" cy="305076"/>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38" name="Text Box 25"/>
              <p:cNvSpPr txBox="1">
                <a:spLocks noChangeArrowheads="1"/>
              </p:cNvSpPr>
              <p:nvPr/>
            </p:nvSpPr>
            <p:spPr bwMode="auto">
              <a:xfrm flipH="1">
                <a:off x="7976920" y="3839540"/>
                <a:ext cx="892097" cy="259744"/>
              </a:xfrm>
              <a:prstGeom prst="rect">
                <a:avLst/>
              </a:prstGeom>
              <a:solidFill>
                <a:srgbClr val="FFFFFF"/>
              </a:solidFill>
              <a:ln w="9525">
                <a:noFill/>
                <a:miter lim="800000"/>
                <a:headEnd/>
                <a:tailEnd/>
              </a:ln>
            </p:spPr>
            <p:txBody>
              <a:bodyPr wrap="none">
                <a:spAutoFit/>
              </a:bodyPr>
              <a:lstStyle/>
              <a:p>
                <a:pPr>
                  <a:lnSpc>
                    <a:spcPct val="50000"/>
                  </a:lnSpc>
                </a:pPr>
                <a:r>
                  <a:rPr lang="fr-FR" sz="700" b="1" dirty="0" smtClean="0"/>
                  <a:t>MMU10</a:t>
                </a:r>
                <a:endParaRPr lang="fr-FR" sz="700" b="1" dirty="0"/>
              </a:p>
            </p:txBody>
          </p:sp>
          <p:cxnSp>
            <p:nvCxnSpPr>
              <p:cNvPr id="39" name="Connecteur droit 138"/>
              <p:cNvCxnSpPr/>
              <p:nvPr/>
            </p:nvCxnSpPr>
            <p:spPr>
              <a:xfrm>
                <a:off x="8450813" y="3052258"/>
                <a:ext cx="7497" cy="336449"/>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40" name="Text Box 37"/>
              <p:cNvSpPr txBox="1">
                <a:spLocks noChangeArrowheads="1"/>
              </p:cNvSpPr>
              <p:nvPr/>
            </p:nvSpPr>
            <p:spPr bwMode="auto">
              <a:xfrm>
                <a:off x="7450020" y="3839540"/>
                <a:ext cx="892097" cy="259744"/>
              </a:xfrm>
              <a:prstGeom prst="rect">
                <a:avLst/>
              </a:prstGeom>
              <a:noFill/>
              <a:ln w="9525">
                <a:noFill/>
                <a:miter lim="800000"/>
                <a:headEnd/>
                <a:tailEnd/>
              </a:ln>
            </p:spPr>
            <p:txBody>
              <a:bodyPr wrap="none">
                <a:spAutoFit/>
              </a:bodyPr>
              <a:lstStyle/>
              <a:p>
                <a:pPr>
                  <a:lnSpc>
                    <a:spcPct val="50000"/>
                  </a:lnSpc>
                </a:pPr>
                <a:r>
                  <a:rPr lang="fr-FR" sz="700" b="1" dirty="0" smtClean="0"/>
                  <a:t>MMU17</a:t>
                </a:r>
                <a:endParaRPr lang="fr-FR" sz="700" b="1" dirty="0"/>
              </a:p>
            </p:txBody>
          </p:sp>
          <p:sp>
            <p:nvSpPr>
              <p:cNvPr id="41" name="Text Box 24"/>
              <p:cNvSpPr txBox="1">
                <a:spLocks noChangeArrowheads="1"/>
              </p:cNvSpPr>
              <p:nvPr/>
            </p:nvSpPr>
            <p:spPr bwMode="auto">
              <a:xfrm flipH="1">
                <a:off x="5764697" y="3828869"/>
                <a:ext cx="892097" cy="259744"/>
              </a:xfrm>
              <a:prstGeom prst="rect">
                <a:avLst/>
              </a:prstGeom>
              <a:solidFill>
                <a:srgbClr val="FFFFFF"/>
              </a:solidFill>
              <a:ln w="9525">
                <a:noFill/>
                <a:miter lim="800000"/>
                <a:headEnd/>
                <a:tailEnd/>
              </a:ln>
            </p:spPr>
            <p:txBody>
              <a:bodyPr wrap="none">
                <a:spAutoFit/>
              </a:bodyPr>
              <a:lstStyle/>
              <a:p>
                <a:pPr>
                  <a:lnSpc>
                    <a:spcPct val="50000"/>
                  </a:lnSpc>
                </a:pPr>
                <a:r>
                  <a:rPr lang="fr-FR" sz="700" b="1" dirty="0" smtClean="0"/>
                  <a:t>MMU16</a:t>
                </a:r>
                <a:endParaRPr lang="fr-FR" sz="700" b="1" dirty="0"/>
              </a:p>
            </p:txBody>
          </p:sp>
        </p:grpSp>
        <p:pic>
          <p:nvPicPr>
            <p:cNvPr id="23" name="Imagen 22" descr="mouse.jpg"/>
            <p:cNvPicPr>
              <a:picLocks noChangeAspect="1"/>
            </p:cNvPicPr>
            <p:nvPr/>
          </p:nvPicPr>
          <p:blipFill rotWithShape="1">
            <a:blip r:embed="rId7">
              <a:extLst>
                <a:ext uri="{28A0092B-C50C-407E-A947-70E740481C1C}">
                  <a14:useLocalDpi xmlns:a14="http://schemas.microsoft.com/office/drawing/2010/main" val="0"/>
                </a:ext>
              </a:extLst>
            </a:blip>
            <a:srcRect l="20444"/>
            <a:stretch/>
          </p:blipFill>
          <p:spPr>
            <a:xfrm>
              <a:off x="8607904" y="3976526"/>
              <a:ext cx="461392" cy="466366"/>
            </a:xfrm>
            <a:prstGeom prst="rect">
              <a:avLst/>
            </a:prstGeom>
          </p:spPr>
        </p:pic>
      </p:grpSp>
      <p:pic>
        <p:nvPicPr>
          <p:cNvPr id="66" name="Imagen 65"/>
          <p:cNvPicPr>
            <a:picLocks noChangeAspect="1"/>
          </p:cNvPicPr>
          <p:nvPr/>
        </p:nvPicPr>
        <p:blipFill rotWithShape="1">
          <a:blip r:embed="rId8"/>
          <a:srcRect r="23942"/>
          <a:stretch/>
        </p:blipFill>
        <p:spPr>
          <a:xfrm>
            <a:off x="188809" y="2289328"/>
            <a:ext cx="6147552" cy="1374464"/>
          </a:xfrm>
          <a:prstGeom prst="rect">
            <a:avLst/>
          </a:prstGeom>
        </p:spPr>
      </p:pic>
      <p:pic>
        <p:nvPicPr>
          <p:cNvPr id="68" name="Imagen 67" descr="HSA21_NeuroPaths_STRING07_minimum_highlightingNodes_3rdinteractorsNpas4_2ndinteractorsRhoa_2ndDyrk1A_1stGsk3b_Degree_top150_with_neighbors_and_expanded(1)normalcols.png"/>
          <p:cNvPicPr>
            <a:picLocks noChangeAspect="1"/>
          </p:cNvPicPr>
          <p:nvPr/>
        </p:nvPicPr>
        <p:blipFill rotWithShape="1">
          <a:blip r:embed="rId9">
            <a:extLst>
              <a:ext uri="{28A0092B-C50C-407E-A947-70E740481C1C}">
                <a14:useLocalDpi xmlns:a14="http://schemas.microsoft.com/office/drawing/2010/main" val="0"/>
              </a:ext>
            </a:extLst>
          </a:blip>
          <a:srcRect r="40536"/>
          <a:stretch/>
        </p:blipFill>
        <p:spPr>
          <a:xfrm>
            <a:off x="7143075" y="4303159"/>
            <a:ext cx="1915076" cy="1803214"/>
          </a:xfrm>
          <a:prstGeom prst="rect">
            <a:avLst/>
          </a:prstGeom>
        </p:spPr>
      </p:pic>
      <p:sp>
        <p:nvSpPr>
          <p:cNvPr id="4" name="Elipse 3"/>
          <p:cNvSpPr/>
          <p:nvPr/>
        </p:nvSpPr>
        <p:spPr>
          <a:xfrm>
            <a:off x="3585701" y="5452787"/>
            <a:ext cx="448214" cy="410826"/>
          </a:xfrm>
          <a:prstGeom prst="ellipse">
            <a:avLst/>
          </a:prstGeom>
          <a:noFill/>
          <a:ln w="38100" cmpd="sng">
            <a:solidFill>
              <a:srgbClr val="F0156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0235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0"/>
                            </p:stCondLst>
                            <p:childTnLst>
                              <p:par>
                                <p:cTn id="11" presetID="9" presetClass="entr" presetSubtype="0" fill="hold" nodeType="after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dissolve">
                                      <p:cBhvr>
                                        <p:cTn id="13" dur="500"/>
                                        <p:tgtEl>
                                          <p:spTgt spid="6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1"/>
          <p:cNvSpPr/>
          <p:nvPr/>
        </p:nvSpPr>
        <p:spPr>
          <a:xfrm>
            <a:off x="1495740" y="4776"/>
            <a:ext cx="2050993" cy="523198"/>
          </a:xfrm>
          <a:prstGeom prst="rect">
            <a:avLst/>
          </a:prstGeom>
        </p:spPr>
        <p:txBody>
          <a:bodyPr wrap="none" lIns="91418" tIns="45709" rIns="91418" bIns="45709">
            <a:spAutoFit/>
          </a:bodyPr>
          <a:lstStyle/>
          <a:p>
            <a:r>
              <a:rPr lang="en-US" sz="2800" b="1" dirty="0" smtClean="0">
                <a:solidFill>
                  <a:srgbClr val="0000FF"/>
                </a:solidFill>
              </a:rPr>
              <a:t>Conclusions: </a:t>
            </a:r>
            <a:endParaRPr lang="en-GB" sz="2800" b="1" dirty="0">
              <a:solidFill>
                <a:srgbClr val="0000FF"/>
              </a:solidFill>
            </a:endParaRPr>
          </a:p>
        </p:txBody>
      </p:sp>
      <p:sp>
        <p:nvSpPr>
          <p:cNvPr id="8" name="Rectángulo 7"/>
          <p:cNvSpPr/>
          <p:nvPr/>
        </p:nvSpPr>
        <p:spPr>
          <a:xfrm>
            <a:off x="201572" y="827354"/>
            <a:ext cx="8761006" cy="3808735"/>
          </a:xfrm>
          <a:prstGeom prst="rect">
            <a:avLst/>
          </a:prstGeom>
        </p:spPr>
        <p:txBody>
          <a:bodyPr wrap="square">
            <a:spAutoFit/>
          </a:bodyPr>
          <a:lstStyle/>
          <a:p>
            <a:pPr marL="342900" indent="-342900" algn="just">
              <a:lnSpc>
                <a:spcPct val="150000"/>
              </a:lnSpc>
              <a:buFont typeface="Arial"/>
              <a:buChar char="•"/>
            </a:pPr>
            <a:r>
              <a:rPr lang="en-GB" b="1" dirty="0" smtClean="0"/>
              <a:t>After the multiple testing corrected DEA</a:t>
            </a:r>
            <a:r>
              <a:rPr lang="en-GB" b="1" dirty="0" smtClean="0">
                <a:solidFill>
                  <a:srgbClr val="0000FF"/>
                </a:solidFill>
              </a:rPr>
              <a:t>, reconsider discharged </a:t>
            </a:r>
            <a:r>
              <a:rPr lang="en-GB" b="1" dirty="0">
                <a:solidFill>
                  <a:srgbClr val="0000FF"/>
                </a:solidFill>
              </a:rPr>
              <a:t>genes that may have being </a:t>
            </a:r>
            <a:r>
              <a:rPr lang="en-GB" b="1" dirty="0" err="1" smtClean="0">
                <a:solidFill>
                  <a:srgbClr val="0000FF"/>
                </a:solidFill>
              </a:rPr>
              <a:t>discarged</a:t>
            </a:r>
            <a:r>
              <a:rPr lang="en-GB" b="1" dirty="0" smtClean="0">
                <a:solidFill>
                  <a:srgbClr val="0000FF"/>
                </a:solidFill>
              </a:rPr>
              <a:t> </a:t>
            </a:r>
            <a:r>
              <a:rPr lang="en-GB" b="1" dirty="0">
                <a:solidFill>
                  <a:srgbClr val="0000FF"/>
                </a:solidFill>
              </a:rPr>
              <a:t>by </a:t>
            </a:r>
            <a:r>
              <a:rPr lang="en-GB" b="1" dirty="0" err="1">
                <a:solidFill>
                  <a:srgbClr val="0000FF"/>
                </a:solidFill>
              </a:rPr>
              <a:t>typeII</a:t>
            </a:r>
            <a:r>
              <a:rPr lang="en-GB" b="1" dirty="0">
                <a:solidFill>
                  <a:srgbClr val="0000FF"/>
                </a:solidFill>
              </a:rPr>
              <a:t> </a:t>
            </a:r>
            <a:r>
              <a:rPr lang="en-GB" b="1" dirty="0" smtClean="0">
                <a:solidFill>
                  <a:srgbClr val="0000FF"/>
                </a:solidFill>
              </a:rPr>
              <a:t>error if they were predicted by QUACK </a:t>
            </a:r>
            <a:r>
              <a:rPr lang="en-GB" b="1" dirty="0" smtClean="0"/>
              <a:t>with a high score</a:t>
            </a:r>
          </a:p>
          <a:p>
            <a:pPr algn="just">
              <a:lnSpc>
                <a:spcPct val="150000"/>
              </a:lnSpc>
            </a:pPr>
            <a:endParaRPr lang="en-GB" sz="1200" b="1" dirty="0"/>
          </a:p>
          <a:p>
            <a:pPr marL="342900" indent="-342900" algn="just">
              <a:lnSpc>
                <a:spcPct val="150000"/>
              </a:lnSpc>
              <a:buFont typeface="Arial"/>
              <a:buChar char="•"/>
            </a:pPr>
            <a:r>
              <a:rPr lang="en-GB" b="1" dirty="0" smtClean="0">
                <a:solidFill>
                  <a:srgbClr val="0000FF"/>
                </a:solidFill>
              </a:rPr>
              <a:t>Strengthen </a:t>
            </a:r>
            <a:r>
              <a:rPr lang="en-GB" b="1" dirty="0">
                <a:solidFill>
                  <a:srgbClr val="0000FF"/>
                </a:solidFill>
              </a:rPr>
              <a:t>the DEA </a:t>
            </a:r>
            <a:r>
              <a:rPr lang="en-GB" b="1" dirty="0" smtClean="0">
                <a:solidFill>
                  <a:srgbClr val="0000FF"/>
                </a:solidFill>
              </a:rPr>
              <a:t>by </a:t>
            </a:r>
            <a:r>
              <a:rPr lang="en-GB" b="1" dirty="0" smtClean="0"/>
              <a:t>emphasising </a:t>
            </a:r>
            <a:r>
              <a:rPr lang="en-GB" b="1" dirty="0"/>
              <a:t>the relevance of the </a:t>
            </a:r>
            <a:r>
              <a:rPr lang="en-GB" b="1" dirty="0" smtClean="0"/>
              <a:t>DEGs predicted </a:t>
            </a:r>
            <a:r>
              <a:rPr lang="en-GB" b="1" dirty="0"/>
              <a:t>by </a:t>
            </a:r>
            <a:r>
              <a:rPr lang="en-GB" b="1" dirty="0" smtClean="0"/>
              <a:t>Quack</a:t>
            </a:r>
          </a:p>
          <a:p>
            <a:pPr algn="just">
              <a:lnSpc>
                <a:spcPct val="150000"/>
              </a:lnSpc>
            </a:pPr>
            <a:endParaRPr lang="en-GB" sz="1200" b="1" dirty="0"/>
          </a:p>
          <a:p>
            <a:pPr marL="342900" indent="-342900" algn="just">
              <a:lnSpc>
                <a:spcPct val="150000"/>
              </a:lnSpc>
              <a:buFont typeface="Arial"/>
              <a:buChar char="•"/>
            </a:pPr>
            <a:r>
              <a:rPr lang="en-GB" b="1" dirty="0">
                <a:solidFill>
                  <a:srgbClr val="0000FF"/>
                </a:solidFill>
              </a:rPr>
              <a:t>Identify new candidate genes that were connecting nodes </a:t>
            </a:r>
            <a:r>
              <a:rPr lang="en-GB" b="1" dirty="0"/>
              <a:t>on the </a:t>
            </a:r>
            <a:r>
              <a:rPr lang="en-GB" b="1" dirty="0" smtClean="0"/>
              <a:t>network previously  </a:t>
            </a:r>
            <a:r>
              <a:rPr lang="en-GB" b="1" dirty="0"/>
              <a:t>unknown to be linked to these phenotypes so </a:t>
            </a:r>
            <a:r>
              <a:rPr lang="en-GB" b="1" dirty="0">
                <a:solidFill>
                  <a:srgbClr val="0000FF"/>
                </a:solidFill>
              </a:rPr>
              <a:t>not included in the KEGG/GO </a:t>
            </a:r>
            <a:r>
              <a:rPr lang="en-GB" b="1" dirty="0" smtClean="0">
                <a:solidFill>
                  <a:srgbClr val="0000FF"/>
                </a:solidFill>
              </a:rPr>
              <a:t>terms YET</a:t>
            </a:r>
            <a:endParaRPr lang="en-GB" b="1" dirty="0"/>
          </a:p>
          <a:p>
            <a:pPr algn="just">
              <a:lnSpc>
                <a:spcPct val="150000"/>
              </a:lnSpc>
            </a:pPr>
            <a:endParaRPr lang="en-GB" sz="1200" b="1" dirty="0"/>
          </a:p>
          <a:p>
            <a:pPr marL="342900" indent="-342900" algn="just">
              <a:lnSpc>
                <a:spcPct val="150000"/>
              </a:lnSpc>
              <a:buFont typeface="Arial"/>
              <a:buChar char="•"/>
            </a:pPr>
            <a:r>
              <a:rPr lang="en-GB" b="1" dirty="0">
                <a:solidFill>
                  <a:srgbClr val="0000FF"/>
                </a:solidFill>
              </a:rPr>
              <a:t>Identify novel candidates genes </a:t>
            </a:r>
            <a:r>
              <a:rPr lang="en-GB" b="1" dirty="0"/>
              <a:t>whose </a:t>
            </a:r>
            <a:r>
              <a:rPr lang="en-GB" b="1" dirty="0" smtClean="0">
                <a:solidFill>
                  <a:srgbClr val="0000FF"/>
                </a:solidFill>
              </a:rPr>
              <a:t>knockouts generation </a:t>
            </a:r>
            <a:r>
              <a:rPr lang="en-GB" dirty="0" smtClean="0">
                <a:solidFill>
                  <a:srgbClr val="0000FF"/>
                </a:solidFill>
              </a:rPr>
              <a:t>could </a:t>
            </a:r>
            <a:r>
              <a:rPr lang="en-GB" dirty="0">
                <a:solidFill>
                  <a:srgbClr val="0000FF"/>
                </a:solidFill>
              </a:rPr>
              <a:t>be prioritized </a:t>
            </a:r>
            <a:r>
              <a:rPr lang="en-GB" dirty="0"/>
              <a:t>as their impact in specific </a:t>
            </a:r>
            <a:r>
              <a:rPr lang="en-GB" dirty="0" smtClean="0"/>
              <a:t>phenotypes may be strong based on the QUACK prediction</a:t>
            </a:r>
            <a:endParaRPr lang="en-GB" b="1" dirty="0" smtClean="0"/>
          </a:p>
        </p:txBody>
      </p:sp>
      <p:sp>
        <p:nvSpPr>
          <p:cNvPr id="2" name="Rectángulo 1"/>
          <p:cNvSpPr/>
          <p:nvPr/>
        </p:nvSpPr>
        <p:spPr>
          <a:xfrm>
            <a:off x="2915079" y="5146744"/>
            <a:ext cx="3999262" cy="1200329"/>
          </a:xfrm>
          <a:prstGeom prst="rect">
            <a:avLst/>
          </a:prstGeom>
        </p:spPr>
        <p:txBody>
          <a:bodyPr wrap="none">
            <a:spAutoFit/>
          </a:bodyPr>
          <a:lstStyle/>
          <a:p>
            <a:pPr algn="ctr"/>
            <a:r>
              <a:rPr lang="en-GB" sz="3600" b="1" dirty="0" smtClean="0">
                <a:solidFill>
                  <a:srgbClr val="0000FF"/>
                </a:solidFill>
              </a:rPr>
              <a:t>THANKS!</a:t>
            </a:r>
          </a:p>
          <a:p>
            <a:pPr algn="ctr"/>
            <a:r>
              <a:rPr lang="en-GB" sz="3600" b="1" dirty="0" smtClean="0">
                <a:solidFill>
                  <a:srgbClr val="0000FF"/>
                </a:solidFill>
              </a:rPr>
              <a:t> </a:t>
            </a:r>
            <a:r>
              <a:rPr lang="en-GB" sz="3600" b="1" dirty="0" smtClean="0">
                <a:solidFill>
                  <a:srgbClr val="F0156A"/>
                </a:solidFill>
              </a:rPr>
              <a:t>Further </a:t>
            </a:r>
            <a:r>
              <a:rPr lang="en-GB" sz="3600" b="1" dirty="0">
                <a:solidFill>
                  <a:srgbClr val="F0156A"/>
                </a:solidFill>
              </a:rPr>
              <a:t>discussion?</a:t>
            </a:r>
          </a:p>
        </p:txBody>
      </p:sp>
    </p:spTree>
    <p:extLst>
      <p:ext uri="{BB962C8B-B14F-4D97-AF65-F5344CB8AC3E}">
        <p14:creationId xmlns:p14="http://schemas.microsoft.com/office/powerpoint/2010/main" val="36685229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13713</TotalTime>
  <Words>1042</Words>
  <Application>Microsoft Macintosh PowerPoint</Application>
  <PresentationFormat>Presentación en pantalla (4:3)</PresentationFormat>
  <Paragraphs>142</Paragraphs>
  <Slides>5</Slides>
  <Notes>5</Notes>
  <HiddenSlides>0</HiddenSlides>
  <MMClips>0</MMClips>
  <ScaleCrop>false</ScaleCrop>
  <HeadingPairs>
    <vt:vector size="4" baseType="variant">
      <vt:variant>
        <vt:lpstr>Tema</vt:lpstr>
      </vt:variant>
      <vt:variant>
        <vt:i4>1</vt:i4>
      </vt:variant>
      <vt:variant>
        <vt:lpstr>Títulos de diapositiva</vt:lpstr>
      </vt:variant>
      <vt:variant>
        <vt:i4>5</vt:i4>
      </vt:variant>
    </vt:vector>
  </HeadingPairs>
  <TitlesOfParts>
    <vt:vector size="6" baseType="lpstr">
      <vt:lpstr>Tema de Office</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 Muñiz Moreno</dc:creator>
  <cp:lastModifiedBy>Mar Muñiz Moreno</cp:lastModifiedBy>
  <cp:revision>443</cp:revision>
  <dcterms:created xsi:type="dcterms:W3CDTF">2018-05-09T08:25:04Z</dcterms:created>
  <dcterms:modified xsi:type="dcterms:W3CDTF">2019-01-22T21:51:29Z</dcterms:modified>
</cp:coreProperties>
</file>